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8" r:id="rId2"/>
  </p:sldMasterIdLst>
  <p:notesMasterIdLst>
    <p:notesMasterId r:id="rId36"/>
  </p:notesMasterIdLst>
  <p:handoutMasterIdLst>
    <p:handoutMasterId r:id="rId37"/>
  </p:handoutMasterIdLst>
  <p:sldIdLst>
    <p:sldId id="384" r:id="rId3"/>
    <p:sldId id="283" r:id="rId4"/>
    <p:sldId id="385" r:id="rId5"/>
    <p:sldId id="391" r:id="rId6"/>
    <p:sldId id="392" r:id="rId7"/>
    <p:sldId id="393" r:id="rId8"/>
    <p:sldId id="394" r:id="rId9"/>
    <p:sldId id="395" r:id="rId10"/>
    <p:sldId id="396" r:id="rId11"/>
    <p:sldId id="398" r:id="rId12"/>
    <p:sldId id="400" r:id="rId13"/>
    <p:sldId id="401" r:id="rId14"/>
    <p:sldId id="402" r:id="rId15"/>
    <p:sldId id="389" r:id="rId16"/>
    <p:sldId id="399" r:id="rId17"/>
    <p:sldId id="397" r:id="rId18"/>
    <p:sldId id="403" r:id="rId19"/>
    <p:sldId id="404" r:id="rId20"/>
    <p:sldId id="405" r:id="rId21"/>
    <p:sldId id="406" r:id="rId22"/>
    <p:sldId id="407" r:id="rId23"/>
    <p:sldId id="408" r:id="rId24"/>
    <p:sldId id="419" r:id="rId25"/>
    <p:sldId id="409" r:id="rId26"/>
    <p:sldId id="410" r:id="rId27"/>
    <p:sldId id="411" r:id="rId28"/>
    <p:sldId id="413" r:id="rId29"/>
    <p:sldId id="414" r:id="rId30"/>
    <p:sldId id="417" r:id="rId31"/>
    <p:sldId id="416" r:id="rId32"/>
    <p:sldId id="415" r:id="rId33"/>
    <p:sldId id="418" r:id="rId34"/>
    <p:sldId id="420" r:id="rId3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9088D0-DFDA-49BF-8A7F-A81674EDDEC2}">
          <p14:sldIdLst>
            <p14:sldId id="384"/>
            <p14:sldId id="283"/>
            <p14:sldId id="385"/>
            <p14:sldId id="391"/>
            <p14:sldId id="392"/>
            <p14:sldId id="393"/>
            <p14:sldId id="394"/>
            <p14:sldId id="395"/>
            <p14:sldId id="396"/>
            <p14:sldId id="398"/>
            <p14:sldId id="400"/>
            <p14:sldId id="401"/>
            <p14:sldId id="402"/>
            <p14:sldId id="389"/>
            <p14:sldId id="399"/>
            <p14:sldId id="397"/>
            <p14:sldId id="403"/>
            <p14:sldId id="404"/>
            <p14:sldId id="405"/>
            <p14:sldId id="406"/>
            <p14:sldId id="407"/>
            <p14:sldId id="408"/>
            <p14:sldId id="419"/>
            <p14:sldId id="409"/>
            <p14:sldId id="410"/>
            <p14:sldId id="411"/>
            <p14:sldId id="413"/>
            <p14:sldId id="414"/>
            <p14:sldId id="417"/>
            <p14:sldId id="416"/>
            <p14:sldId id="415"/>
            <p14:sldId id="418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77" autoAdjust="0"/>
  </p:normalViewPr>
  <p:slideViewPr>
    <p:cSldViewPr snapToGrid="0" snapToObjects="1">
      <p:cViewPr varScale="1">
        <p:scale>
          <a:sx n="114" d="100"/>
          <a:sy n="114" d="100"/>
        </p:scale>
        <p:origin x="1524" y="102"/>
      </p:cViewPr>
      <p:guideLst>
        <p:guide orient="horz" pos="2160"/>
        <p:guide pos="288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432" y="-10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81D74-8105-4055-A9C3-0BA29701731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18E3140-CCF4-4242-9013-6D3217E0D921}">
      <dgm:prSet phldrT="[Text]"/>
      <dgm:spPr/>
      <dgm:t>
        <a:bodyPr/>
        <a:lstStyle/>
        <a:p>
          <a:r>
            <a:rPr lang="en-US" dirty="0"/>
            <a:t>Specify</a:t>
          </a:r>
        </a:p>
      </dgm:t>
    </dgm:pt>
    <dgm:pt modelId="{7BC87CB9-DC1F-4689-A251-3EEC96DA82B8}" type="parTrans" cxnId="{517207AB-8127-49DD-9775-06E9D58AEA42}">
      <dgm:prSet/>
      <dgm:spPr/>
      <dgm:t>
        <a:bodyPr/>
        <a:lstStyle/>
        <a:p>
          <a:endParaRPr lang="en-US"/>
        </a:p>
      </dgm:t>
    </dgm:pt>
    <dgm:pt modelId="{33578EC0-99F8-4573-A6FF-C1AF3C100E0F}" type="sibTrans" cxnId="{517207AB-8127-49DD-9775-06E9D58AEA42}">
      <dgm:prSet/>
      <dgm:spPr/>
      <dgm:t>
        <a:bodyPr/>
        <a:lstStyle/>
        <a:p>
          <a:endParaRPr lang="en-US"/>
        </a:p>
      </dgm:t>
    </dgm:pt>
    <dgm:pt modelId="{4E5D2783-9425-4E96-AAAF-6F80BA302819}">
      <dgm:prSet phldrT="[Text]"/>
      <dgm:spPr/>
      <dgm:t>
        <a:bodyPr/>
        <a:lstStyle/>
        <a:p>
          <a:r>
            <a:rPr lang="en-US" dirty="0"/>
            <a:t>Patches -&gt; </a:t>
          </a:r>
          <a:r>
            <a:rPr lang="en-US" dirty="0" err="1"/>
            <a:t>TFRecords</a:t>
          </a:r>
          <a:endParaRPr lang="en-US" dirty="0"/>
        </a:p>
      </dgm:t>
    </dgm:pt>
    <dgm:pt modelId="{FC7CDBDB-8105-47CE-BAE3-B25785BAC87A}" type="parTrans" cxnId="{96C28550-93DE-44FB-B034-D96D922ED606}">
      <dgm:prSet/>
      <dgm:spPr/>
      <dgm:t>
        <a:bodyPr/>
        <a:lstStyle/>
        <a:p>
          <a:endParaRPr lang="en-US"/>
        </a:p>
      </dgm:t>
    </dgm:pt>
    <dgm:pt modelId="{43F2EC1D-A832-4E87-8773-3C55CC83CF78}" type="sibTrans" cxnId="{96C28550-93DE-44FB-B034-D96D922ED606}">
      <dgm:prSet/>
      <dgm:spPr/>
      <dgm:t>
        <a:bodyPr/>
        <a:lstStyle/>
        <a:p>
          <a:endParaRPr lang="en-US"/>
        </a:p>
      </dgm:t>
    </dgm:pt>
    <dgm:pt modelId="{AB79E37F-8FEE-44FB-92C8-9F03F6861721}">
      <dgm:prSet phldrT="[Text]"/>
      <dgm:spPr/>
      <dgm:t>
        <a:bodyPr/>
        <a:lstStyle/>
        <a:p>
          <a:r>
            <a:rPr lang="en-US" dirty="0"/>
            <a:t>Phase 2</a:t>
          </a:r>
        </a:p>
      </dgm:t>
    </dgm:pt>
    <dgm:pt modelId="{EAC45852-3D63-4146-B272-3334B3120A1E}" type="parTrans" cxnId="{944D2D33-35F1-4DE4-A930-253E4A2FA17B}">
      <dgm:prSet/>
      <dgm:spPr/>
      <dgm:t>
        <a:bodyPr/>
        <a:lstStyle/>
        <a:p>
          <a:endParaRPr lang="en-US"/>
        </a:p>
      </dgm:t>
    </dgm:pt>
    <dgm:pt modelId="{D172889E-C2B2-453C-A8BB-E16132171EB5}" type="sibTrans" cxnId="{944D2D33-35F1-4DE4-A930-253E4A2FA17B}">
      <dgm:prSet/>
      <dgm:spPr/>
      <dgm:t>
        <a:bodyPr/>
        <a:lstStyle/>
        <a:p>
          <a:endParaRPr lang="en-US"/>
        </a:p>
      </dgm:t>
    </dgm:pt>
    <dgm:pt modelId="{1F571FE3-DF0F-4EED-B536-2338C3AB6ED1}" type="pres">
      <dgm:prSet presAssocID="{FD281D74-8105-4055-A9C3-0BA29701731E}" presName="Name0" presStyleCnt="0">
        <dgm:presLayoutVars>
          <dgm:dir/>
          <dgm:animLvl val="lvl"/>
          <dgm:resizeHandles val="exact"/>
        </dgm:presLayoutVars>
      </dgm:prSet>
      <dgm:spPr/>
    </dgm:pt>
    <dgm:pt modelId="{1F4B735A-2AAA-4119-B633-8CB31C411771}" type="pres">
      <dgm:prSet presAssocID="{B18E3140-CCF4-4242-9013-6D3217E0D92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E9FFC26-8C38-43EB-B614-AC58E4B04B2D}" type="pres">
      <dgm:prSet presAssocID="{33578EC0-99F8-4573-A6FF-C1AF3C100E0F}" presName="parTxOnlySpace" presStyleCnt="0"/>
      <dgm:spPr/>
    </dgm:pt>
    <dgm:pt modelId="{CE614073-8FCF-4791-B970-400275AAC5CE}" type="pres">
      <dgm:prSet presAssocID="{4E5D2783-9425-4E96-AAAF-6F80BA302819}" presName="parTxOnly" presStyleLbl="node1" presStyleIdx="1" presStyleCnt="3" custScaleX="126836">
        <dgm:presLayoutVars>
          <dgm:chMax val="0"/>
          <dgm:chPref val="0"/>
          <dgm:bulletEnabled val="1"/>
        </dgm:presLayoutVars>
      </dgm:prSet>
      <dgm:spPr/>
    </dgm:pt>
    <dgm:pt modelId="{F56D9309-8931-47B5-90F0-5E72B4AB6C54}" type="pres">
      <dgm:prSet presAssocID="{43F2EC1D-A832-4E87-8773-3C55CC83CF78}" presName="parTxOnlySpace" presStyleCnt="0"/>
      <dgm:spPr/>
    </dgm:pt>
    <dgm:pt modelId="{DF8FD9DD-9BFB-4579-8C48-7B4604CCD951}" type="pres">
      <dgm:prSet presAssocID="{AB79E37F-8FEE-44FB-92C8-9F03F686172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4D2D33-35F1-4DE4-A930-253E4A2FA17B}" srcId="{FD281D74-8105-4055-A9C3-0BA29701731E}" destId="{AB79E37F-8FEE-44FB-92C8-9F03F6861721}" srcOrd="2" destOrd="0" parTransId="{EAC45852-3D63-4146-B272-3334B3120A1E}" sibTransId="{D172889E-C2B2-453C-A8BB-E16132171EB5}"/>
    <dgm:cxn modelId="{7D75053E-CA33-4A92-A911-184780566554}" type="presOf" srcId="{AB79E37F-8FEE-44FB-92C8-9F03F6861721}" destId="{DF8FD9DD-9BFB-4579-8C48-7B4604CCD951}" srcOrd="0" destOrd="0" presId="urn:microsoft.com/office/officeart/2005/8/layout/chevron1"/>
    <dgm:cxn modelId="{59A02569-1186-4741-B015-A73CCF54CEF3}" type="presOf" srcId="{FD281D74-8105-4055-A9C3-0BA29701731E}" destId="{1F571FE3-DF0F-4EED-B536-2338C3AB6ED1}" srcOrd="0" destOrd="0" presId="urn:microsoft.com/office/officeart/2005/8/layout/chevron1"/>
    <dgm:cxn modelId="{D899AB6B-50C6-4FFD-A8FA-325121358B06}" type="presOf" srcId="{B18E3140-CCF4-4242-9013-6D3217E0D921}" destId="{1F4B735A-2AAA-4119-B633-8CB31C411771}" srcOrd="0" destOrd="0" presId="urn:microsoft.com/office/officeart/2005/8/layout/chevron1"/>
    <dgm:cxn modelId="{96C28550-93DE-44FB-B034-D96D922ED606}" srcId="{FD281D74-8105-4055-A9C3-0BA29701731E}" destId="{4E5D2783-9425-4E96-AAAF-6F80BA302819}" srcOrd="1" destOrd="0" parTransId="{FC7CDBDB-8105-47CE-BAE3-B25785BAC87A}" sibTransId="{43F2EC1D-A832-4E87-8773-3C55CC83CF78}"/>
    <dgm:cxn modelId="{517207AB-8127-49DD-9775-06E9D58AEA42}" srcId="{FD281D74-8105-4055-A9C3-0BA29701731E}" destId="{B18E3140-CCF4-4242-9013-6D3217E0D921}" srcOrd="0" destOrd="0" parTransId="{7BC87CB9-DC1F-4689-A251-3EEC96DA82B8}" sibTransId="{33578EC0-99F8-4573-A6FF-C1AF3C100E0F}"/>
    <dgm:cxn modelId="{7D46D8B2-C6EC-43A0-92F4-31EA8D1D9306}" type="presOf" srcId="{4E5D2783-9425-4E96-AAAF-6F80BA302819}" destId="{CE614073-8FCF-4791-B970-400275AAC5CE}" srcOrd="0" destOrd="0" presId="urn:microsoft.com/office/officeart/2005/8/layout/chevron1"/>
    <dgm:cxn modelId="{0C8A5E50-E1E4-4CC4-9301-61DE79D9F987}" type="presParOf" srcId="{1F571FE3-DF0F-4EED-B536-2338C3AB6ED1}" destId="{1F4B735A-2AAA-4119-B633-8CB31C411771}" srcOrd="0" destOrd="0" presId="urn:microsoft.com/office/officeart/2005/8/layout/chevron1"/>
    <dgm:cxn modelId="{A25DC4BF-D945-4561-93D6-BEDE0EAB0F3C}" type="presParOf" srcId="{1F571FE3-DF0F-4EED-B536-2338C3AB6ED1}" destId="{7E9FFC26-8C38-43EB-B614-AC58E4B04B2D}" srcOrd="1" destOrd="0" presId="urn:microsoft.com/office/officeart/2005/8/layout/chevron1"/>
    <dgm:cxn modelId="{B6663197-9896-4F5D-A071-CAA480193D49}" type="presParOf" srcId="{1F571FE3-DF0F-4EED-B536-2338C3AB6ED1}" destId="{CE614073-8FCF-4791-B970-400275AAC5CE}" srcOrd="2" destOrd="0" presId="urn:microsoft.com/office/officeart/2005/8/layout/chevron1"/>
    <dgm:cxn modelId="{BB100389-FBAD-46B1-8376-BC0B67F7A3CB}" type="presParOf" srcId="{1F571FE3-DF0F-4EED-B536-2338C3AB6ED1}" destId="{F56D9309-8931-47B5-90F0-5E72B4AB6C54}" srcOrd="3" destOrd="0" presId="urn:microsoft.com/office/officeart/2005/8/layout/chevron1"/>
    <dgm:cxn modelId="{C5FF3367-05DE-4B32-A548-8D00130A2C3E}" type="presParOf" srcId="{1F571FE3-DF0F-4EED-B536-2338C3AB6ED1}" destId="{DF8FD9DD-9BFB-4579-8C48-7B4604CCD95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00FD4-CB8F-4B45-9341-87D6C2BAEAC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EBA207-C397-4E2C-89DD-54AE0661D0F4}">
      <dgm:prSet phldrT="[Text]"/>
      <dgm:spPr/>
      <dgm:t>
        <a:bodyPr/>
        <a:lstStyle/>
        <a:p>
          <a:r>
            <a:rPr lang="en-US" dirty="0"/>
            <a:t>Directory with folders for each classes along with patches</a:t>
          </a:r>
        </a:p>
      </dgm:t>
    </dgm:pt>
    <dgm:pt modelId="{59BDC01C-E528-4235-B8BE-423F5E5182C8}" type="parTrans" cxnId="{591F60E2-E694-4449-8152-2640D071FF53}">
      <dgm:prSet/>
      <dgm:spPr/>
      <dgm:t>
        <a:bodyPr/>
        <a:lstStyle/>
        <a:p>
          <a:endParaRPr lang="en-US"/>
        </a:p>
      </dgm:t>
    </dgm:pt>
    <dgm:pt modelId="{323A55B7-B499-446D-9CF9-C0FA69EA9E0C}" type="sibTrans" cxnId="{591F60E2-E694-4449-8152-2640D071FF53}">
      <dgm:prSet/>
      <dgm:spPr/>
      <dgm:t>
        <a:bodyPr/>
        <a:lstStyle/>
        <a:p>
          <a:endParaRPr lang="en-US"/>
        </a:p>
      </dgm:t>
    </dgm:pt>
    <dgm:pt modelId="{1BBE5E8B-FA0D-46E3-A073-6A3505742F03}">
      <dgm:prSet phldrT="[Text]"/>
      <dgm:spPr/>
      <dgm:t>
        <a:bodyPr/>
        <a:lstStyle/>
        <a:p>
          <a:r>
            <a:rPr lang="en-US" dirty="0"/>
            <a:t>List of coordinates at chosen WSI level</a:t>
          </a:r>
        </a:p>
      </dgm:t>
    </dgm:pt>
    <dgm:pt modelId="{786E048C-44E9-4B41-81F7-8EED75F60700}" type="parTrans" cxnId="{D62A6948-A6E4-49A0-A428-6ED025A23C54}">
      <dgm:prSet/>
      <dgm:spPr/>
      <dgm:t>
        <a:bodyPr/>
        <a:lstStyle/>
        <a:p>
          <a:endParaRPr lang="en-US"/>
        </a:p>
      </dgm:t>
    </dgm:pt>
    <dgm:pt modelId="{701F5B29-34F7-4170-AA03-9C5D6EEB209E}" type="sibTrans" cxnId="{D62A6948-A6E4-49A0-A428-6ED025A23C54}">
      <dgm:prSet/>
      <dgm:spPr/>
      <dgm:t>
        <a:bodyPr/>
        <a:lstStyle/>
        <a:p>
          <a:endParaRPr lang="en-US"/>
        </a:p>
      </dgm:t>
    </dgm:pt>
    <dgm:pt modelId="{624A9DDF-D763-4879-A875-A483B26A2D65}" type="pres">
      <dgm:prSet presAssocID="{21100FD4-CB8F-4B45-9341-87D6C2BAEAC4}" presName="linear" presStyleCnt="0">
        <dgm:presLayoutVars>
          <dgm:animLvl val="lvl"/>
          <dgm:resizeHandles val="exact"/>
        </dgm:presLayoutVars>
      </dgm:prSet>
      <dgm:spPr/>
    </dgm:pt>
    <dgm:pt modelId="{2AB21248-C452-4CDE-93DE-41AD444B9E92}" type="pres">
      <dgm:prSet presAssocID="{F4EBA207-C397-4E2C-89DD-54AE0661D0F4}" presName="parentText" presStyleLbl="node1" presStyleIdx="0" presStyleCnt="2" custLinFactY="-16629" custLinFactNeighborX="19157" custLinFactNeighborY="-100000">
        <dgm:presLayoutVars>
          <dgm:chMax val="0"/>
          <dgm:bulletEnabled val="1"/>
        </dgm:presLayoutVars>
      </dgm:prSet>
      <dgm:spPr/>
    </dgm:pt>
    <dgm:pt modelId="{A4DAB46F-214E-4E9A-A476-F4288D557A32}" type="pres">
      <dgm:prSet presAssocID="{323A55B7-B499-446D-9CF9-C0FA69EA9E0C}" presName="spacer" presStyleCnt="0"/>
      <dgm:spPr/>
    </dgm:pt>
    <dgm:pt modelId="{C442A0DB-A102-4B87-B2EB-6685C330BDB9}" type="pres">
      <dgm:prSet presAssocID="{1BBE5E8B-FA0D-46E3-A073-6A3505742F0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2DB805-8B13-4503-89EA-8AFA716B8264}" type="presOf" srcId="{21100FD4-CB8F-4B45-9341-87D6C2BAEAC4}" destId="{624A9DDF-D763-4879-A875-A483B26A2D65}" srcOrd="0" destOrd="0" presId="urn:microsoft.com/office/officeart/2005/8/layout/vList2"/>
    <dgm:cxn modelId="{D62A6948-A6E4-49A0-A428-6ED025A23C54}" srcId="{21100FD4-CB8F-4B45-9341-87D6C2BAEAC4}" destId="{1BBE5E8B-FA0D-46E3-A073-6A3505742F03}" srcOrd="1" destOrd="0" parTransId="{786E048C-44E9-4B41-81F7-8EED75F60700}" sibTransId="{701F5B29-34F7-4170-AA03-9C5D6EEB209E}"/>
    <dgm:cxn modelId="{8508318B-E683-4835-8761-4739B395A218}" type="presOf" srcId="{F4EBA207-C397-4E2C-89DD-54AE0661D0F4}" destId="{2AB21248-C452-4CDE-93DE-41AD444B9E92}" srcOrd="0" destOrd="0" presId="urn:microsoft.com/office/officeart/2005/8/layout/vList2"/>
    <dgm:cxn modelId="{B44C4BAC-5385-4A37-A4F0-2BCA29DA886A}" type="presOf" srcId="{1BBE5E8B-FA0D-46E3-A073-6A3505742F03}" destId="{C442A0DB-A102-4B87-B2EB-6685C330BDB9}" srcOrd="0" destOrd="0" presId="urn:microsoft.com/office/officeart/2005/8/layout/vList2"/>
    <dgm:cxn modelId="{591F60E2-E694-4449-8152-2640D071FF53}" srcId="{21100FD4-CB8F-4B45-9341-87D6C2BAEAC4}" destId="{F4EBA207-C397-4E2C-89DD-54AE0661D0F4}" srcOrd="0" destOrd="0" parTransId="{59BDC01C-E528-4235-B8BE-423F5E5182C8}" sibTransId="{323A55B7-B499-446D-9CF9-C0FA69EA9E0C}"/>
    <dgm:cxn modelId="{C671537C-E491-4B85-8A32-6964B4404ECF}" type="presParOf" srcId="{624A9DDF-D763-4879-A875-A483B26A2D65}" destId="{2AB21248-C452-4CDE-93DE-41AD444B9E92}" srcOrd="0" destOrd="0" presId="urn:microsoft.com/office/officeart/2005/8/layout/vList2"/>
    <dgm:cxn modelId="{B14CF93C-85B1-4031-B45D-18F6BF1E73CC}" type="presParOf" srcId="{624A9DDF-D763-4879-A875-A483B26A2D65}" destId="{A4DAB46F-214E-4E9A-A476-F4288D557A32}" srcOrd="1" destOrd="0" presId="urn:microsoft.com/office/officeart/2005/8/layout/vList2"/>
    <dgm:cxn modelId="{C66B5523-1C0D-463B-AEF6-E2CD16B5E6D8}" type="presParOf" srcId="{624A9DDF-D763-4879-A875-A483B26A2D65}" destId="{C442A0DB-A102-4B87-B2EB-6685C330BD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100FD4-CB8F-4B45-9341-87D6C2BAEAC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EBA207-C397-4E2C-89DD-54AE0661D0F4}">
      <dgm:prSet phldrT="[Text]"/>
      <dgm:spPr/>
      <dgm:t>
        <a:bodyPr/>
        <a:lstStyle/>
        <a:p>
          <a:r>
            <a:rPr lang="en-US" dirty="0"/>
            <a:t>Directory of </a:t>
          </a:r>
          <a:r>
            <a:rPr lang="en-US" dirty="0" err="1"/>
            <a:t>TFRecords</a:t>
          </a:r>
          <a:r>
            <a:rPr lang="en-US" dirty="0"/>
            <a:t> containing train and validation</a:t>
          </a:r>
        </a:p>
      </dgm:t>
    </dgm:pt>
    <dgm:pt modelId="{59BDC01C-E528-4235-B8BE-423F5E5182C8}" type="parTrans" cxnId="{591F60E2-E694-4449-8152-2640D071FF53}">
      <dgm:prSet/>
      <dgm:spPr/>
      <dgm:t>
        <a:bodyPr/>
        <a:lstStyle/>
        <a:p>
          <a:endParaRPr lang="en-US"/>
        </a:p>
      </dgm:t>
    </dgm:pt>
    <dgm:pt modelId="{323A55B7-B499-446D-9CF9-C0FA69EA9E0C}" type="sibTrans" cxnId="{591F60E2-E694-4449-8152-2640D071FF53}">
      <dgm:prSet/>
      <dgm:spPr/>
      <dgm:t>
        <a:bodyPr/>
        <a:lstStyle/>
        <a:p>
          <a:endParaRPr lang="en-US"/>
        </a:p>
      </dgm:t>
    </dgm:pt>
    <dgm:pt modelId="{624A9DDF-D763-4879-A875-A483B26A2D65}" type="pres">
      <dgm:prSet presAssocID="{21100FD4-CB8F-4B45-9341-87D6C2BAEAC4}" presName="linear" presStyleCnt="0">
        <dgm:presLayoutVars>
          <dgm:animLvl val="lvl"/>
          <dgm:resizeHandles val="exact"/>
        </dgm:presLayoutVars>
      </dgm:prSet>
      <dgm:spPr/>
    </dgm:pt>
    <dgm:pt modelId="{2AB21248-C452-4CDE-93DE-41AD444B9E92}" type="pres">
      <dgm:prSet presAssocID="{F4EBA207-C397-4E2C-89DD-54AE0661D0F4}" presName="parentText" presStyleLbl="node1" presStyleIdx="0" presStyleCnt="1" custScaleY="58127" custLinFactY="-16629" custLinFactNeighborX="19157" custLinFactNeighborY="-100000">
        <dgm:presLayoutVars>
          <dgm:chMax val="0"/>
          <dgm:bulletEnabled val="1"/>
        </dgm:presLayoutVars>
      </dgm:prSet>
      <dgm:spPr/>
    </dgm:pt>
  </dgm:ptLst>
  <dgm:cxnLst>
    <dgm:cxn modelId="{6B2DB805-8B13-4503-89EA-8AFA716B8264}" type="presOf" srcId="{21100FD4-CB8F-4B45-9341-87D6C2BAEAC4}" destId="{624A9DDF-D763-4879-A875-A483B26A2D65}" srcOrd="0" destOrd="0" presId="urn:microsoft.com/office/officeart/2005/8/layout/vList2"/>
    <dgm:cxn modelId="{8508318B-E683-4835-8761-4739B395A218}" type="presOf" srcId="{F4EBA207-C397-4E2C-89DD-54AE0661D0F4}" destId="{2AB21248-C452-4CDE-93DE-41AD444B9E92}" srcOrd="0" destOrd="0" presId="urn:microsoft.com/office/officeart/2005/8/layout/vList2"/>
    <dgm:cxn modelId="{591F60E2-E694-4449-8152-2640D071FF53}" srcId="{21100FD4-CB8F-4B45-9341-87D6C2BAEAC4}" destId="{F4EBA207-C397-4E2C-89DD-54AE0661D0F4}" srcOrd="0" destOrd="0" parTransId="{59BDC01C-E528-4235-B8BE-423F5E5182C8}" sibTransId="{323A55B7-B499-446D-9CF9-C0FA69EA9E0C}"/>
    <dgm:cxn modelId="{C671537C-E491-4B85-8A32-6964B4404ECF}" type="presParOf" srcId="{624A9DDF-D763-4879-A875-A483B26A2D65}" destId="{2AB21248-C452-4CDE-93DE-41AD444B9E9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281D74-8105-4055-A9C3-0BA29701731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18E3140-CCF4-4242-9013-6D3217E0D921}">
      <dgm:prSet phldrT="[Text]"/>
      <dgm:spPr/>
      <dgm:t>
        <a:bodyPr/>
        <a:lstStyle/>
        <a:p>
          <a:r>
            <a:rPr lang="en-US" dirty="0"/>
            <a:t>Specify</a:t>
          </a:r>
        </a:p>
      </dgm:t>
    </dgm:pt>
    <dgm:pt modelId="{7BC87CB9-DC1F-4689-A251-3EEC96DA82B8}" type="parTrans" cxnId="{517207AB-8127-49DD-9775-06E9D58AEA42}">
      <dgm:prSet/>
      <dgm:spPr/>
      <dgm:t>
        <a:bodyPr/>
        <a:lstStyle/>
        <a:p>
          <a:endParaRPr lang="en-US"/>
        </a:p>
      </dgm:t>
    </dgm:pt>
    <dgm:pt modelId="{33578EC0-99F8-4573-A6FF-C1AF3C100E0F}" type="sibTrans" cxnId="{517207AB-8127-49DD-9775-06E9D58AEA42}">
      <dgm:prSet/>
      <dgm:spPr/>
      <dgm:t>
        <a:bodyPr/>
        <a:lstStyle/>
        <a:p>
          <a:endParaRPr lang="en-US"/>
        </a:p>
      </dgm:t>
    </dgm:pt>
    <dgm:pt modelId="{4E5D2783-9425-4E96-AAAF-6F80BA302819}">
      <dgm:prSet phldrT="[Text]"/>
      <dgm:spPr/>
      <dgm:t>
        <a:bodyPr/>
        <a:lstStyle/>
        <a:p>
          <a:r>
            <a:rPr lang="en-US" dirty="0"/>
            <a:t>Training on a different thread</a:t>
          </a:r>
        </a:p>
      </dgm:t>
    </dgm:pt>
    <dgm:pt modelId="{FC7CDBDB-8105-47CE-BAE3-B25785BAC87A}" type="parTrans" cxnId="{96C28550-93DE-44FB-B034-D96D922ED606}">
      <dgm:prSet/>
      <dgm:spPr/>
      <dgm:t>
        <a:bodyPr/>
        <a:lstStyle/>
        <a:p>
          <a:endParaRPr lang="en-US"/>
        </a:p>
      </dgm:t>
    </dgm:pt>
    <dgm:pt modelId="{43F2EC1D-A832-4E87-8773-3C55CC83CF78}" type="sibTrans" cxnId="{96C28550-93DE-44FB-B034-D96D922ED606}">
      <dgm:prSet/>
      <dgm:spPr/>
      <dgm:t>
        <a:bodyPr/>
        <a:lstStyle/>
        <a:p>
          <a:endParaRPr lang="en-US"/>
        </a:p>
      </dgm:t>
    </dgm:pt>
    <dgm:pt modelId="{AB79E37F-8FEE-44FB-92C8-9F03F6861721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EAC45852-3D63-4146-B272-3334B3120A1E}" type="parTrans" cxnId="{944D2D33-35F1-4DE4-A930-253E4A2FA17B}">
      <dgm:prSet/>
      <dgm:spPr/>
      <dgm:t>
        <a:bodyPr/>
        <a:lstStyle/>
        <a:p>
          <a:endParaRPr lang="en-US"/>
        </a:p>
      </dgm:t>
    </dgm:pt>
    <dgm:pt modelId="{D172889E-C2B2-453C-A8BB-E16132171EB5}" type="sibTrans" cxnId="{944D2D33-35F1-4DE4-A930-253E4A2FA17B}">
      <dgm:prSet/>
      <dgm:spPr/>
      <dgm:t>
        <a:bodyPr/>
        <a:lstStyle/>
        <a:p>
          <a:endParaRPr lang="en-US"/>
        </a:p>
      </dgm:t>
    </dgm:pt>
    <dgm:pt modelId="{1F571FE3-DF0F-4EED-B536-2338C3AB6ED1}" type="pres">
      <dgm:prSet presAssocID="{FD281D74-8105-4055-A9C3-0BA29701731E}" presName="Name0" presStyleCnt="0">
        <dgm:presLayoutVars>
          <dgm:dir/>
          <dgm:animLvl val="lvl"/>
          <dgm:resizeHandles val="exact"/>
        </dgm:presLayoutVars>
      </dgm:prSet>
      <dgm:spPr/>
    </dgm:pt>
    <dgm:pt modelId="{1F4B735A-2AAA-4119-B633-8CB31C411771}" type="pres">
      <dgm:prSet presAssocID="{B18E3140-CCF4-4242-9013-6D3217E0D92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E9FFC26-8C38-43EB-B614-AC58E4B04B2D}" type="pres">
      <dgm:prSet presAssocID="{33578EC0-99F8-4573-A6FF-C1AF3C100E0F}" presName="parTxOnlySpace" presStyleCnt="0"/>
      <dgm:spPr/>
    </dgm:pt>
    <dgm:pt modelId="{CE614073-8FCF-4791-B970-400275AAC5CE}" type="pres">
      <dgm:prSet presAssocID="{4E5D2783-9425-4E96-AAAF-6F80BA30281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56D9309-8931-47B5-90F0-5E72B4AB6C54}" type="pres">
      <dgm:prSet presAssocID="{43F2EC1D-A832-4E87-8773-3C55CC83CF78}" presName="parTxOnlySpace" presStyleCnt="0"/>
      <dgm:spPr/>
    </dgm:pt>
    <dgm:pt modelId="{DF8FD9DD-9BFB-4579-8C48-7B4604CCD951}" type="pres">
      <dgm:prSet presAssocID="{AB79E37F-8FEE-44FB-92C8-9F03F686172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4D2D33-35F1-4DE4-A930-253E4A2FA17B}" srcId="{FD281D74-8105-4055-A9C3-0BA29701731E}" destId="{AB79E37F-8FEE-44FB-92C8-9F03F6861721}" srcOrd="2" destOrd="0" parTransId="{EAC45852-3D63-4146-B272-3334B3120A1E}" sibTransId="{D172889E-C2B2-453C-A8BB-E16132171EB5}"/>
    <dgm:cxn modelId="{7D75053E-CA33-4A92-A911-184780566554}" type="presOf" srcId="{AB79E37F-8FEE-44FB-92C8-9F03F6861721}" destId="{DF8FD9DD-9BFB-4579-8C48-7B4604CCD951}" srcOrd="0" destOrd="0" presId="urn:microsoft.com/office/officeart/2005/8/layout/chevron1"/>
    <dgm:cxn modelId="{59A02569-1186-4741-B015-A73CCF54CEF3}" type="presOf" srcId="{FD281D74-8105-4055-A9C3-0BA29701731E}" destId="{1F571FE3-DF0F-4EED-B536-2338C3AB6ED1}" srcOrd="0" destOrd="0" presId="urn:microsoft.com/office/officeart/2005/8/layout/chevron1"/>
    <dgm:cxn modelId="{D899AB6B-50C6-4FFD-A8FA-325121358B06}" type="presOf" srcId="{B18E3140-CCF4-4242-9013-6D3217E0D921}" destId="{1F4B735A-2AAA-4119-B633-8CB31C411771}" srcOrd="0" destOrd="0" presId="urn:microsoft.com/office/officeart/2005/8/layout/chevron1"/>
    <dgm:cxn modelId="{96C28550-93DE-44FB-B034-D96D922ED606}" srcId="{FD281D74-8105-4055-A9C3-0BA29701731E}" destId="{4E5D2783-9425-4E96-AAAF-6F80BA302819}" srcOrd="1" destOrd="0" parTransId="{FC7CDBDB-8105-47CE-BAE3-B25785BAC87A}" sibTransId="{43F2EC1D-A832-4E87-8773-3C55CC83CF78}"/>
    <dgm:cxn modelId="{517207AB-8127-49DD-9775-06E9D58AEA42}" srcId="{FD281D74-8105-4055-A9C3-0BA29701731E}" destId="{B18E3140-CCF4-4242-9013-6D3217E0D921}" srcOrd="0" destOrd="0" parTransId="{7BC87CB9-DC1F-4689-A251-3EEC96DA82B8}" sibTransId="{33578EC0-99F8-4573-A6FF-C1AF3C100E0F}"/>
    <dgm:cxn modelId="{7D46D8B2-C6EC-43A0-92F4-31EA8D1D9306}" type="presOf" srcId="{4E5D2783-9425-4E96-AAAF-6F80BA302819}" destId="{CE614073-8FCF-4791-B970-400275AAC5CE}" srcOrd="0" destOrd="0" presId="urn:microsoft.com/office/officeart/2005/8/layout/chevron1"/>
    <dgm:cxn modelId="{0C8A5E50-E1E4-4CC4-9301-61DE79D9F987}" type="presParOf" srcId="{1F571FE3-DF0F-4EED-B536-2338C3AB6ED1}" destId="{1F4B735A-2AAA-4119-B633-8CB31C411771}" srcOrd="0" destOrd="0" presId="urn:microsoft.com/office/officeart/2005/8/layout/chevron1"/>
    <dgm:cxn modelId="{A25DC4BF-D945-4561-93D6-BEDE0EAB0F3C}" type="presParOf" srcId="{1F571FE3-DF0F-4EED-B536-2338C3AB6ED1}" destId="{7E9FFC26-8C38-43EB-B614-AC58E4B04B2D}" srcOrd="1" destOrd="0" presId="urn:microsoft.com/office/officeart/2005/8/layout/chevron1"/>
    <dgm:cxn modelId="{B6663197-9896-4F5D-A071-CAA480193D49}" type="presParOf" srcId="{1F571FE3-DF0F-4EED-B536-2338C3AB6ED1}" destId="{CE614073-8FCF-4791-B970-400275AAC5CE}" srcOrd="2" destOrd="0" presId="urn:microsoft.com/office/officeart/2005/8/layout/chevron1"/>
    <dgm:cxn modelId="{BB100389-FBAD-46B1-8376-BC0B67F7A3CB}" type="presParOf" srcId="{1F571FE3-DF0F-4EED-B536-2338C3AB6ED1}" destId="{F56D9309-8931-47B5-90F0-5E72B4AB6C54}" srcOrd="3" destOrd="0" presId="urn:microsoft.com/office/officeart/2005/8/layout/chevron1"/>
    <dgm:cxn modelId="{C5FF3367-05DE-4B32-A548-8D00130A2C3E}" type="presParOf" srcId="{1F571FE3-DF0F-4EED-B536-2338C3AB6ED1}" destId="{DF8FD9DD-9BFB-4579-8C48-7B4604CCD95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100FD4-CB8F-4B45-9341-87D6C2BAEAC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EBA207-C397-4E2C-89DD-54AE0661D0F4}">
      <dgm:prSet phldrT="[Text]"/>
      <dgm:spPr/>
      <dgm:t>
        <a:bodyPr/>
        <a:lstStyle/>
        <a:p>
          <a:r>
            <a:rPr lang="en-US" dirty="0"/>
            <a:t>Directory with logs for viewing with </a:t>
          </a:r>
          <a:r>
            <a:rPr lang="en-US" dirty="0" err="1"/>
            <a:t>TensorBoard</a:t>
          </a:r>
          <a:endParaRPr lang="en-US" dirty="0"/>
        </a:p>
      </dgm:t>
    </dgm:pt>
    <dgm:pt modelId="{59BDC01C-E528-4235-B8BE-423F5E5182C8}" type="parTrans" cxnId="{591F60E2-E694-4449-8152-2640D071FF53}">
      <dgm:prSet/>
      <dgm:spPr/>
      <dgm:t>
        <a:bodyPr/>
        <a:lstStyle/>
        <a:p>
          <a:endParaRPr lang="en-US"/>
        </a:p>
      </dgm:t>
    </dgm:pt>
    <dgm:pt modelId="{323A55B7-B499-446D-9CF9-C0FA69EA9E0C}" type="sibTrans" cxnId="{591F60E2-E694-4449-8152-2640D071FF53}">
      <dgm:prSet/>
      <dgm:spPr/>
      <dgm:t>
        <a:bodyPr/>
        <a:lstStyle/>
        <a:p>
          <a:endParaRPr lang="en-US"/>
        </a:p>
      </dgm:t>
    </dgm:pt>
    <dgm:pt modelId="{1BBE5E8B-FA0D-46E3-A073-6A3505742F03}">
      <dgm:prSet phldrT="[Text]"/>
      <dgm:spPr/>
      <dgm:t>
        <a:bodyPr/>
        <a:lstStyle/>
        <a:p>
          <a:r>
            <a:rPr lang="en-US" dirty="0"/>
            <a:t>Model checkpoints at different epochs</a:t>
          </a:r>
        </a:p>
      </dgm:t>
    </dgm:pt>
    <dgm:pt modelId="{786E048C-44E9-4B41-81F7-8EED75F60700}" type="parTrans" cxnId="{D62A6948-A6E4-49A0-A428-6ED025A23C54}">
      <dgm:prSet/>
      <dgm:spPr/>
      <dgm:t>
        <a:bodyPr/>
        <a:lstStyle/>
        <a:p>
          <a:endParaRPr lang="en-US"/>
        </a:p>
      </dgm:t>
    </dgm:pt>
    <dgm:pt modelId="{701F5B29-34F7-4170-AA03-9C5D6EEB209E}" type="sibTrans" cxnId="{D62A6948-A6E4-49A0-A428-6ED025A23C54}">
      <dgm:prSet/>
      <dgm:spPr/>
      <dgm:t>
        <a:bodyPr/>
        <a:lstStyle/>
        <a:p>
          <a:endParaRPr lang="en-US"/>
        </a:p>
      </dgm:t>
    </dgm:pt>
    <dgm:pt modelId="{624A9DDF-D763-4879-A875-A483B26A2D65}" type="pres">
      <dgm:prSet presAssocID="{21100FD4-CB8F-4B45-9341-87D6C2BAEAC4}" presName="linear" presStyleCnt="0">
        <dgm:presLayoutVars>
          <dgm:animLvl val="lvl"/>
          <dgm:resizeHandles val="exact"/>
        </dgm:presLayoutVars>
      </dgm:prSet>
      <dgm:spPr/>
    </dgm:pt>
    <dgm:pt modelId="{2AB21248-C452-4CDE-93DE-41AD444B9E92}" type="pres">
      <dgm:prSet presAssocID="{F4EBA207-C397-4E2C-89DD-54AE0661D0F4}" presName="parentText" presStyleLbl="node1" presStyleIdx="0" presStyleCnt="2" custLinFactY="-16629" custLinFactNeighborX="19157" custLinFactNeighborY="-100000">
        <dgm:presLayoutVars>
          <dgm:chMax val="0"/>
          <dgm:bulletEnabled val="1"/>
        </dgm:presLayoutVars>
      </dgm:prSet>
      <dgm:spPr/>
    </dgm:pt>
    <dgm:pt modelId="{A4DAB46F-214E-4E9A-A476-F4288D557A32}" type="pres">
      <dgm:prSet presAssocID="{323A55B7-B499-446D-9CF9-C0FA69EA9E0C}" presName="spacer" presStyleCnt="0"/>
      <dgm:spPr/>
    </dgm:pt>
    <dgm:pt modelId="{C442A0DB-A102-4B87-B2EB-6685C330BDB9}" type="pres">
      <dgm:prSet presAssocID="{1BBE5E8B-FA0D-46E3-A073-6A3505742F0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2DB805-8B13-4503-89EA-8AFA716B8264}" type="presOf" srcId="{21100FD4-CB8F-4B45-9341-87D6C2BAEAC4}" destId="{624A9DDF-D763-4879-A875-A483B26A2D65}" srcOrd="0" destOrd="0" presId="urn:microsoft.com/office/officeart/2005/8/layout/vList2"/>
    <dgm:cxn modelId="{D62A6948-A6E4-49A0-A428-6ED025A23C54}" srcId="{21100FD4-CB8F-4B45-9341-87D6C2BAEAC4}" destId="{1BBE5E8B-FA0D-46E3-A073-6A3505742F03}" srcOrd="1" destOrd="0" parTransId="{786E048C-44E9-4B41-81F7-8EED75F60700}" sibTransId="{701F5B29-34F7-4170-AA03-9C5D6EEB209E}"/>
    <dgm:cxn modelId="{8508318B-E683-4835-8761-4739B395A218}" type="presOf" srcId="{F4EBA207-C397-4E2C-89DD-54AE0661D0F4}" destId="{2AB21248-C452-4CDE-93DE-41AD444B9E92}" srcOrd="0" destOrd="0" presId="urn:microsoft.com/office/officeart/2005/8/layout/vList2"/>
    <dgm:cxn modelId="{B44C4BAC-5385-4A37-A4F0-2BCA29DA886A}" type="presOf" srcId="{1BBE5E8B-FA0D-46E3-A073-6A3505742F03}" destId="{C442A0DB-A102-4B87-B2EB-6685C330BDB9}" srcOrd="0" destOrd="0" presId="urn:microsoft.com/office/officeart/2005/8/layout/vList2"/>
    <dgm:cxn modelId="{591F60E2-E694-4449-8152-2640D071FF53}" srcId="{21100FD4-CB8F-4B45-9341-87D6C2BAEAC4}" destId="{F4EBA207-C397-4E2C-89DD-54AE0661D0F4}" srcOrd="0" destOrd="0" parTransId="{59BDC01C-E528-4235-B8BE-423F5E5182C8}" sibTransId="{323A55B7-B499-446D-9CF9-C0FA69EA9E0C}"/>
    <dgm:cxn modelId="{C671537C-E491-4B85-8A32-6964B4404ECF}" type="presParOf" srcId="{624A9DDF-D763-4879-A875-A483B26A2D65}" destId="{2AB21248-C452-4CDE-93DE-41AD444B9E92}" srcOrd="0" destOrd="0" presId="urn:microsoft.com/office/officeart/2005/8/layout/vList2"/>
    <dgm:cxn modelId="{B14CF93C-85B1-4031-B45D-18F6BF1E73CC}" type="presParOf" srcId="{624A9DDF-D763-4879-A875-A483B26A2D65}" destId="{A4DAB46F-214E-4E9A-A476-F4288D557A32}" srcOrd="1" destOrd="0" presId="urn:microsoft.com/office/officeart/2005/8/layout/vList2"/>
    <dgm:cxn modelId="{C66B5523-1C0D-463B-AEF6-E2CD16B5E6D8}" type="presParOf" srcId="{624A9DDF-D763-4879-A875-A483B26A2D65}" destId="{C442A0DB-A102-4B87-B2EB-6685C330BD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281D74-8105-4055-A9C3-0BA29701731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18E3140-CCF4-4242-9013-6D3217E0D921}">
      <dgm:prSet phldrT="[Text]"/>
      <dgm:spPr/>
      <dgm:t>
        <a:bodyPr/>
        <a:lstStyle/>
        <a:p>
          <a:r>
            <a:rPr lang="en-US" dirty="0"/>
            <a:t>Specify</a:t>
          </a:r>
        </a:p>
      </dgm:t>
    </dgm:pt>
    <dgm:pt modelId="{7BC87CB9-DC1F-4689-A251-3EEC96DA82B8}" type="parTrans" cxnId="{517207AB-8127-49DD-9775-06E9D58AEA42}">
      <dgm:prSet/>
      <dgm:spPr/>
      <dgm:t>
        <a:bodyPr/>
        <a:lstStyle/>
        <a:p>
          <a:endParaRPr lang="en-US"/>
        </a:p>
      </dgm:t>
    </dgm:pt>
    <dgm:pt modelId="{33578EC0-99F8-4573-A6FF-C1AF3C100E0F}" type="sibTrans" cxnId="{517207AB-8127-49DD-9775-06E9D58AEA42}">
      <dgm:prSet/>
      <dgm:spPr/>
      <dgm:t>
        <a:bodyPr/>
        <a:lstStyle/>
        <a:p>
          <a:endParaRPr lang="en-US"/>
        </a:p>
      </dgm:t>
    </dgm:pt>
    <dgm:pt modelId="{4E5D2783-9425-4E96-AAAF-6F80BA302819}">
      <dgm:prSet phldrT="[Text]"/>
      <dgm:spPr/>
      <dgm:t>
        <a:bodyPr/>
        <a:lstStyle/>
        <a:p>
          <a:r>
            <a:rPr lang="en-US" dirty="0"/>
            <a:t>Output generation on a different thread</a:t>
          </a:r>
        </a:p>
      </dgm:t>
    </dgm:pt>
    <dgm:pt modelId="{FC7CDBDB-8105-47CE-BAE3-B25785BAC87A}" type="parTrans" cxnId="{96C28550-93DE-44FB-B034-D96D922ED606}">
      <dgm:prSet/>
      <dgm:spPr/>
      <dgm:t>
        <a:bodyPr/>
        <a:lstStyle/>
        <a:p>
          <a:endParaRPr lang="en-US"/>
        </a:p>
      </dgm:t>
    </dgm:pt>
    <dgm:pt modelId="{43F2EC1D-A832-4E87-8773-3C55CC83CF78}" type="sibTrans" cxnId="{96C28550-93DE-44FB-B034-D96D922ED606}">
      <dgm:prSet/>
      <dgm:spPr/>
      <dgm:t>
        <a:bodyPr/>
        <a:lstStyle/>
        <a:p>
          <a:endParaRPr lang="en-US"/>
        </a:p>
      </dgm:t>
    </dgm:pt>
    <dgm:pt modelId="{AB79E37F-8FEE-44FB-92C8-9F03F6861721}">
      <dgm:prSet phldrT="[Text]"/>
      <dgm:spPr/>
      <dgm:t>
        <a:bodyPr/>
        <a:lstStyle/>
        <a:p>
          <a:r>
            <a:rPr lang="en-US" dirty="0"/>
            <a:t>Output at different scales</a:t>
          </a:r>
        </a:p>
      </dgm:t>
    </dgm:pt>
    <dgm:pt modelId="{EAC45852-3D63-4146-B272-3334B3120A1E}" type="parTrans" cxnId="{944D2D33-35F1-4DE4-A930-253E4A2FA17B}">
      <dgm:prSet/>
      <dgm:spPr/>
      <dgm:t>
        <a:bodyPr/>
        <a:lstStyle/>
        <a:p>
          <a:endParaRPr lang="en-US"/>
        </a:p>
      </dgm:t>
    </dgm:pt>
    <dgm:pt modelId="{D172889E-C2B2-453C-A8BB-E16132171EB5}" type="sibTrans" cxnId="{944D2D33-35F1-4DE4-A930-253E4A2FA17B}">
      <dgm:prSet/>
      <dgm:spPr/>
      <dgm:t>
        <a:bodyPr/>
        <a:lstStyle/>
        <a:p>
          <a:endParaRPr lang="en-US"/>
        </a:p>
      </dgm:t>
    </dgm:pt>
    <dgm:pt modelId="{1F571FE3-DF0F-4EED-B536-2338C3AB6ED1}" type="pres">
      <dgm:prSet presAssocID="{FD281D74-8105-4055-A9C3-0BA29701731E}" presName="Name0" presStyleCnt="0">
        <dgm:presLayoutVars>
          <dgm:dir/>
          <dgm:animLvl val="lvl"/>
          <dgm:resizeHandles val="exact"/>
        </dgm:presLayoutVars>
      </dgm:prSet>
      <dgm:spPr/>
    </dgm:pt>
    <dgm:pt modelId="{1F4B735A-2AAA-4119-B633-8CB31C411771}" type="pres">
      <dgm:prSet presAssocID="{B18E3140-CCF4-4242-9013-6D3217E0D92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E9FFC26-8C38-43EB-B614-AC58E4B04B2D}" type="pres">
      <dgm:prSet presAssocID="{33578EC0-99F8-4573-A6FF-C1AF3C100E0F}" presName="parTxOnlySpace" presStyleCnt="0"/>
      <dgm:spPr/>
    </dgm:pt>
    <dgm:pt modelId="{CE614073-8FCF-4791-B970-400275AAC5CE}" type="pres">
      <dgm:prSet presAssocID="{4E5D2783-9425-4E96-AAAF-6F80BA30281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56D9309-8931-47B5-90F0-5E72B4AB6C54}" type="pres">
      <dgm:prSet presAssocID="{43F2EC1D-A832-4E87-8773-3C55CC83CF78}" presName="parTxOnlySpace" presStyleCnt="0"/>
      <dgm:spPr/>
    </dgm:pt>
    <dgm:pt modelId="{DF8FD9DD-9BFB-4579-8C48-7B4604CCD951}" type="pres">
      <dgm:prSet presAssocID="{AB79E37F-8FEE-44FB-92C8-9F03F686172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4D2D33-35F1-4DE4-A930-253E4A2FA17B}" srcId="{FD281D74-8105-4055-A9C3-0BA29701731E}" destId="{AB79E37F-8FEE-44FB-92C8-9F03F6861721}" srcOrd="2" destOrd="0" parTransId="{EAC45852-3D63-4146-B272-3334B3120A1E}" sibTransId="{D172889E-C2B2-453C-A8BB-E16132171EB5}"/>
    <dgm:cxn modelId="{7D75053E-CA33-4A92-A911-184780566554}" type="presOf" srcId="{AB79E37F-8FEE-44FB-92C8-9F03F6861721}" destId="{DF8FD9DD-9BFB-4579-8C48-7B4604CCD951}" srcOrd="0" destOrd="0" presId="urn:microsoft.com/office/officeart/2005/8/layout/chevron1"/>
    <dgm:cxn modelId="{59A02569-1186-4741-B015-A73CCF54CEF3}" type="presOf" srcId="{FD281D74-8105-4055-A9C3-0BA29701731E}" destId="{1F571FE3-DF0F-4EED-B536-2338C3AB6ED1}" srcOrd="0" destOrd="0" presId="urn:microsoft.com/office/officeart/2005/8/layout/chevron1"/>
    <dgm:cxn modelId="{D899AB6B-50C6-4FFD-A8FA-325121358B06}" type="presOf" srcId="{B18E3140-CCF4-4242-9013-6D3217E0D921}" destId="{1F4B735A-2AAA-4119-B633-8CB31C411771}" srcOrd="0" destOrd="0" presId="urn:microsoft.com/office/officeart/2005/8/layout/chevron1"/>
    <dgm:cxn modelId="{96C28550-93DE-44FB-B034-D96D922ED606}" srcId="{FD281D74-8105-4055-A9C3-0BA29701731E}" destId="{4E5D2783-9425-4E96-AAAF-6F80BA302819}" srcOrd="1" destOrd="0" parTransId="{FC7CDBDB-8105-47CE-BAE3-B25785BAC87A}" sibTransId="{43F2EC1D-A832-4E87-8773-3C55CC83CF78}"/>
    <dgm:cxn modelId="{517207AB-8127-49DD-9775-06E9D58AEA42}" srcId="{FD281D74-8105-4055-A9C3-0BA29701731E}" destId="{B18E3140-CCF4-4242-9013-6D3217E0D921}" srcOrd="0" destOrd="0" parTransId="{7BC87CB9-DC1F-4689-A251-3EEC96DA82B8}" sibTransId="{33578EC0-99F8-4573-A6FF-C1AF3C100E0F}"/>
    <dgm:cxn modelId="{7D46D8B2-C6EC-43A0-92F4-31EA8D1D9306}" type="presOf" srcId="{4E5D2783-9425-4E96-AAAF-6F80BA302819}" destId="{CE614073-8FCF-4791-B970-400275AAC5CE}" srcOrd="0" destOrd="0" presId="urn:microsoft.com/office/officeart/2005/8/layout/chevron1"/>
    <dgm:cxn modelId="{0C8A5E50-E1E4-4CC4-9301-61DE79D9F987}" type="presParOf" srcId="{1F571FE3-DF0F-4EED-B536-2338C3AB6ED1}" destId="{1F4B735A-2AAA-4119-B633-8CB31C411771}" srcOrd="0" destOrd="0" presId="urn:microsoft.com/office/officeart/2005/8/layout/chevron1"/>
    <dgm:cxn modelId="{A25DC4BF-D945-4561-93D6-BEDE0EAB0F3C}" type="presParOf" srcId="{1F571FE3-DF0F-4EED-B536-2338C3AB6ED1}" destId="{7E9FFC26-8C38-43EB-B614-AC58E4B04B2D}" srcOrd="1" destOrd="0" presId="urn:microsoft.com/office/officeart/2005/8/layout/chevron1"/>
    <dgm:cxn modelId="{B6663197-9896-4F5D-A071-CAA480193D49}" type="presParOf" srcId="{1F571FE3-DF0F-4EED-B536-2338C3AB6ED1}" destId="{CE614073-8FCF-4791-B970-400275AAC5CE}" srcOrd="2" destOrd="0" presId="urn:microsoft.com/office/officeart/2005/8/layout/chevron1"/>
    <dgm:cxn modelId="{BB100389-FBAD-46B1-8376-BC0B67F7A3CB}" type="presParOf" srcId="{1F571FE3-DF0F-4EED-B536-2338C3AB6ED1}" destId="{F56D9309-8931-47B5-90F0-5E72B4AB6C54}" srcOrd="3" destOrd="0" presId="urn:microsoft.com/office/officeart/2005/8/layout/chevron1"/>
    <dgm:cxn modelId="{C5FF3367-05DE-4B32-A548-8D00130A2C3E}" type="presParOf" srcId="{1F571FE3-DF0F-4EED-B536-2338C3AB6ED1}" destId="{DF8FD9DD-9BFB-4579-8C48-7B4604CCD95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735A-2AAA-4119-B633-8CB31C411771}">
      <dsp:nvSpPr>
        <dsp:cNvPr id="0" name=""/>
        <dsp:cNvSpPr/>
      </dsp:nvSpPr>
      <dsp:spPr>
        <a:xfrm>
          <a:off x="2625" y="0"/>
          <a:ext cx="2495142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Specify</a:t>
          </a:r>
        </a:p>
      </dsp:txBody>
      <dsp:txXfrm>
        <a:off x="375935" y="0"/>
        <a:ext cx="1748522" cy="746620"/>
      </dsp:txXfrm>
    </dsp:sp>
    <dsp:sp modelId="{CE614073-8FCF-4791-B970-400275AAC5CE}">
      <dsp:nvSpPr>
        <dsp:cNvPr id="0" name=""/>
        <dsp:cNvSpPr/>
      </dsp:nvSpPr>
      <dsp:spPr>
        <a:xfrm>
          <a:off x="2248253" y="0"/>
          <a:ext cx="3164738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Patches -&gt; </a:t>
          </a:r>
          <a:r>
            <a:rPr lang="en-US" sz="2400" kern="1200" dirty="0" err="1"/>
            <a:t>TFRecords</a:t>
          </a:r>
          <a:endParaRPr lang="en-US" sz="2400" kern="1200" dirty="0"/>
        </a:p>
      </dsp:txBody>
      <dsp:txXfrm>
        <a:off x="2621563" y="0"/>
        <a:ext cx="2418118" cy="746620"/>
      </dsp:txXfrm>
    </dsp:sp>
    <dsp:sp modelId="{DF8FD9DD-9BFB-4579-8C48-7B4604CCD951}">
      <dsp:nvSpPr>
        <dsp:cNvPr id="0" name=""/>
        <dsp:cNvSpPr/>
      </dsp:nvSpPr>
      <dsp:spPr>
        <a:xfrm>
          <a:off x="5163478" y="0"/>
          <a:ext cx="2495142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Phase 2</a:t>
          </a:r>
        </a:p>
      </dsp:txBody>
      <dsp:txXfrm>
        <a:off x="5536788" y="0"/>
        <a:ext cx="1748522" cy="746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21248-C452-4CDE-93DE-41AD444B9E92}">
      <dsp:nvSpPr>
        <dsp:cNvPr id="0" name=""/>
        <dsp:cNvSpPr/>
      </dsp:nvSpPr>
      <dsp:spPr>
        <a:xfrm>
          <a:off x="0" y="0"/>
          <a:ext cx="2220111" cy="517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Directory with folders for each classes along with patches</a:t>
          </a:r>
        </a:p>
      </dsp:txBody>
      <dsp:txXfrm>
        <a:off x="25245" y="25245"/>
        <a:ext cx="2169621" cy="466650"/>
      </dsp:txXfrm>
    </dsp:sp>
    <dsp:sp modelId="{C442A0DB-A102-4B87-B2EB-6685C330BDB9}">
      <dsp:nvSpPr>
        <dsp:cNvPr id="0" name=""/>
        <dsp:cNvSpPr/>
      </dsp:nvSpPr>
      <dsp:spPr>
        <a:xfrm>
          <a:off x="0" y="559111"/>
          <a:ext cx="2220111" cy="517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 of coordinates at chosen WSI level</a:t>
          </a:r>
        </a:p>
      </dsp:txBody>
      <dsp:txXfrm>
        <a:off x="25245" y="584356"/>
        <a:ext cx="2169621" cy="466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21248-C452-4CDE-93DE-41AD444B9E92}">
      <dsp:nvSpPr>
        <dsp:cNvPr id="0" name=""/>
        <dsp:cNvSpPr/>
      </dsp:nvSpPr>
      <dsp:spPr>
        <a:xfrm>
          <a:off x="0" y="0"/>
          <a:ext cx="2220111" cy="5433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Directory of </a:t>
          </a:r>
          <a:r>
            <a:rPr lang="en-US" sz="1300" kern="1200" dirty="0" err="1"/>
            <a:t>TFRecords</a:t>
          </a:r>
          <a:r>
            <a:rPr lang="en-US" sz="1300" kern="1200" dirty="0"/>
            <a:t> containing train and validation</a:t>
          </a:r>
        </a:p>
      </dsp:txBody>
      <dsp:txXfrm>
        <a:off x="26526" y="26526"/>
        <a:ext cx="2167059" cy="490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735A-2AAA-4119-B633-8CB31C411771}">
      <dsp:nvSpPr>
        <dsp:cNvPr id="0" name=""/>
        <dsp:cNvSpPr/>
      </dsp:nvSpPr>
      <dsp:spPr>
        <a:xfrm>
          <a:off x="2244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Specify</a:t>
          </a:r>
        </a:p>
      </dsp:txBody>
      <dsp:txXfrm>
        <a:off x="375554" y="0"/>
        <a:ext cx="1987936" cy="746620"/>
      </dsp:txXfrm>
    </dsp:sp>
    <dsp:sp modelId="{CE614073-8FCF-4791-B970-400275AAC5CE}">
      <dsp:nvSpPr>
        <dsp:cNvPr id="0" name=""/>
        <dsp:cNvSpPr/>
      </dsp:nvSpPr>
      <dsp:spPr>
        <a:xfrm>
          <a:off x="2463344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Training on a different thread</a:t>
          </a:r>
        </a:p>
      </dsp:txBody>
      <dsp:txXfrm>
        <a:off x="2836654" y="0"/>
        <a:ext cx="1987936" cy="746620"/>
      </dsp:txXfrm>
    </dsp:sp>
    <dsp:sp modelId="{DF8FD9DD-9BFB-4579-8C48-7B4604CCD951}">
      <dsp:nvSpPr>
        <dsp:cNvPr id="0" name=""/>
        <dsp:cNvSpPr/>
      </dsp:nvSpPr>
      <dsp:spPr>
        <a:xfrm>
          <a:off x="4924445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Validation</a:t>
          </a:r>
        </a:p>
      </dsp:txBody>
      <dsp:txXfrm>
        <a:off x="5297755" y="0"/>
        <a:ext cx="1987936" cy="746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21248-C452-4CDE-93DE-41AD444B9E92}">
      <dsp:nvSpPr>
        <dsp:cNvPr id="0" name=""/>
        <dsp:cNvSpPr/>
      </dsp:nvSpPr>
      <dsp:spPr>
        <a:xfrm>
          <a:off x="0" y="0"/>
          <a:ext cx="2220111" cy="517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Directory with logs for viewing with </a:t>
          </a:r>
          <a:r>
            <a:rPr lang="en-US" sz="1300" kern="1200" dirty="0" err="1"/>
            <a:t>TensorBoard</a:t>
          </a:r>
          <a:endParaRPr lang="en-US" sz="1300" kern="1200" dirty="0"/>
        </a:p>
      </dsp:txBody>
      <dsp:txXfrm>
        <a:off x="25245" y="25245"/>
        <a:ext cx="2169621" cy="466650"/>
      </dsp:txXfrm>
    </dsp:sp>
    <dsp:sp modelId="{C442A0DB-A102-4B87-B2EB-6685C330BDB9}">
      <dsp:nvSpPr>
        <dsp:cNvPr id="0" name=""/>
        <dsp:cNvSpPr/>
      </dsp:nvSpPr>
      <dsp:spPr>
        <a:xfrm>
          <a:off x="0" y="559111"/>
          <a:ext cx="2220111" cy="517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checkpoints at different epochs</a:t>
          </a:r>
        </a:p>
      </dsp:txBody>
      <dsp:txXfrm>
        <a:off x="25245" y="584356"/>
        <a:ext cx="2169621" cy="4666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735A-2AAA-4119-B633-8CB31C411771}">
      <dsp:nvSpPr>
        <dsp:cNvPr id="0" name=""/>
        <dsp:cNvSpPr/>
      </dsp:nvSpPr>
      <dsp:spPr>
        <a:xfrm>
          <a:off x="2244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Specify</a:t>
          </a:r>
        </a:p>
      </dsp:txBody>
      <dsp:txXfrm>
        <a:off x="375554" y="0"/>
        <a:ext cx="1987936" cy="746620"/>
      </dsp:txXfrm>
    </dsp:sp>
    <dsp:sp modelId="{CE614073-8FCF-4791-B970-400275AAC5CE}">
      <dsp:nvSpPr>
        <dsp:cNvPr id="0" name=""/>
        <dsp:cNvSpPr/>
      </dsp:nvSpPr>
      <dsp:spPr>
        <a:xfrm>
          <a:off x="2463344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Output generation on a different thread</a:t>
          </a:r>
        </a:p>
      </dsp:txBody>
      <dsp:txXfrm>
        <a:off x="2836654" y="0"/>
        <a:ext cx="1987936" cy="746620"/>
      </dsp:txXfrm>
    </dsp:sp>
    <dsp:sp modelId="{DF8FD9DD-9BFB-4579-8C48-7B4604CCD951}">
      <dsp:nvSpPr>
        <dsp:cNvPr id="0" name=""/>
        <dsp:cNvSpPr/>
      </dsp:nvSpPr>
      <dsp:spPr>
        <a:xfrm>
          <a:off x="4924445" y="0"/>
          <a:ext cx="2734556" cy="7466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Output at different scales</a:t>
          </a:r>
        </a:p>
      </dsp:txBody>
      <dsp:txXfrm>
        <a:off x="5297755" y="0"/>
        <a:ext cx="1987936" cy="746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4EC-2FAE-E843-8BCC-DF3AFF0B118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BF99A-A89E-694E-B821-4D4681B71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54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D38BC-2E29-D843-8FF4-A9CDE7B8A4E2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96D0C-FA9B-794F-BD99-0B376EF81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7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3257550"/>
            <a:ext cx="7315200" cy="338256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1FF7FE-250B-984B-9D62-4D4D00300BC2}" type="slidenum">
              <a:rPr lang="en-US">
                <a:solidFill>
                  <a:prstClr val="black"/>
                </a:solidFill>
                <a:latin typeface="Calibri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2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3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5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MARLON\User57\e\edsnad\Documents\My Pictures\PPt\4-3_split_8-12_with_descriptor_ruby_r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995" y="4221088"/>
            <a:ext cx="7056784" cy="1296144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995" y="5486078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433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MARLON\User57\e\edsnad\Documents\My Pictures\PPt\4-3_split_4-12_with_descriptor_ruby_r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1520" y="3861048"/>
            <a:ext cx="7056784" cy="1296144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5198045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4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12B46EC6-EEE5-854A-A067-6E5BB23FDD6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4693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MARLON\User57\e\edsnad\Documents\My Pictures\PPt\4-3_split_1-12_with_descriptor_ruby_r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50981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BF23E5E7-07C6-0B4C-9C2E-FE998C035F8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77560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9B460C50-6DC6-224F-8AF4-A38025AE1CD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50418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E3BEE34C-BC98-8147-BB8D-FA041EED20C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9727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240B42BF-4092-1644-A91C-7DBDBC7E46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818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800000"/>
              </a:buClr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 descr="\\MARLON\User57\e\edsnad\Documents\My Pictures\PPt\4-3_W_line_ruby_red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525" y="6193242"/>
            <a:ext cx="9144000" cy="631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2048" y="6418313"/>
            <a:ext cx="524381" cy="318673"/>
          </a:xfrm>
        </p:spPr>
        <p:txBody>
          <a:bodyPr/>
          <a:lstStyle/>
          <a:p>
            <a:fld id="{B2B96989-123F-E645-AEF5-0ADBBA439B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68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79812135-87F7-1A4D-BD3F-5E0374B582A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12060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ADFC7735-748C-DB43-B3B6-6BBF89F114F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1896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4F70E936-31F4-0247-8167-745CC9C4C1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10891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8EB70BD0-3E50-354A-B66C-CEF58DB3740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2101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3" y="228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3" y="228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fld id="{AB0BA9BA-D685-1646-BA08-2E0CF65755A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7090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0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6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0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6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3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8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113E-41A8-AC44-9125-0AD86419455E}" type="datetimeFigureOut">
              <a:rPr lang="en-US" smtClean="0"/>
              <a:t>7/14/2017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469A-812B-6C4E-AA12-60190495C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5562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3EA39B2-4FA6-7347-9E32-587518305CA1}" type="slidenum">
              <a:rPr lang="en-GB" alt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30727" name="Picture 8" descr="\\MARLON\User57\e\edsnad\Documents\My Pictures\PPt\4-3_W_line_ruby_red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6043613"/>
            <a:ext cx="9144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157930" y="96220"/>
            <a:ext cx="932290" cy="5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6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 txBox="1">
            <a:spLocks/>
          </p:cNvSpPr>
          <p:nvPr/>
        </p:nvSpPr>
        <p:spPr bwMode="auto">
          <a:xfrm>
            <a:off x="699698" y="2000388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rgbClr val="800000"/>
                </a:solidFill>
                <a:latin typeface="Calibri" charset="0"/>
              </a:rPr>
              <a:t>Integrated framework for visualizing, and analyzing WSIs: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800000"/>
                </a:solidFill>
                <a:latin typeface="Calibri" charset="0"/>
              </a:rPr>
              <a:t>Summer Internship Summary</a:t>
            </a:r>
          </a:p>
        </p:txBody>
      </p:sp>
      <p:sp>
        <p:nvSpPr>
          <p:cNvPr id="59394" name="Subtitle 2"/>
          <p:cNvSpPr txBox="1">
            <a:spLocks/>
          </p:cNvSpPr>
          <p:nvPr/>
        </p:nvSpPr>
        <p:spPr bwMode="auto">
          <a:xfrm>
            <a:off x="252957" y="4093040"/>
            <a:ext cx="8665883" cy="198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b="1" dirty="0">
                <a:solidFill>
                  <a:srgbClr val="000000"/>
                </a:solidFill>
                <a:latin typeface="Calibri" charset="0"/>
              </a:rPr>
              <a:t>Abhinav </a:t>
            </a:r>
            <a:r>
              <a:rPr lang="en-US" b="1" dirty="0" err="1">
                <a:solidFill>
                  <a:srgbClr val="000000"/>
                </a:solidFill>
                <a:latin typeface="Calibri" charset="0"/>
              </a:rPr>
              <a:t>Agarwalla</a:t>
            </a:r>
            <a:endParaRPr lang="en-US" b="1" dirty="0">
              <a:solidFill>
                <a:srgbClr val="000000"/>
              </a:solidFill>
              <a:latin typeface="Calibri" charset="0"/>
            </a:endParaRP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Department of Mathematics, IIT Kharagpur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Research Intern, Tissue Image Analytics (TIA) Lab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2000" dirty="0">
                <a:solidFill>
                  <a:srgbClr val="000000"/>
                </a:solidFill>
                <a:latin typeface="Calibri" charset="0"/>
              </a:rPr>
              <a:t>Department of Computer Science, University of Warwick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2000" b="1" dirty="0">
                <a:solidFill>
                  <a:srgbClr val="800000"/>
                </a:solidFill>
                <a:latin typeface="Calibri" charset="0"/>
              </a:rPr>
              <a:t>7</a:t>
            </a:r>
            <a:r>
              <a:rPr lang="en-US" sz="2000" b="1" baseline="30000" dirty="0">
                <a:solidFill>
                  <a:srgbClr val="800000"/>
                </a:solidFill>
                <a:latin typeface="Calibri" charset="0"/>
              </a:rPr>
              <a:t>th</a:t>
            </a:r>
            <a:r>
              <a:rPr lang="en-US" sz="2000" b="1" dirty="0">
                <a:solidFill>
                  <a:srgbClr val="800000"/>
                </a:solidFill>
                <a:latin typeface="Calibri" charset="0"/>
              </a:rPr>
              <a:t> July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077"/>
            <a:ext cx="2445896" cy="11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FD9B-CD6D-4D9C-A11F-0DCC5EF4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Training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F6B46-4B07-422D-A2EF-BA57632E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01" y="1371600"/>
            <a:ext cx="66731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Module – Phase 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582023"/>
          <a:ext cx="7661246" cy="74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69609" y="2491524"/>
            <a:ext cx="2493628" cy="152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Image Directory</a:t>
            </a:r>
          </a:p>
          <a:p>
            <a:pPr defTabSz="914400"/>
            <a:r>
              <a:rPr lang="en-US" sz="2000" kern="0" dirty="0"/>
              <a:t>Validation Split</a:t>
            </a:r>
          </a:p>
          <a:p>
            <a:pPr defTabSz="914400"/>
            <a:r>
              <a:rPr lang="en-US" sz="2000" kern="0" dirty="0"/>
              <a:t>Number of shards</a:t>
            </a:r>
          </a:p>
          <a:p>
            <a:pPr defTabSz="914400"/>
            <a:r>
              <a:rPr lang="en-US" sz="2000" kern="0" dirty="0"/>
              <a:t>Coordinates Path</a:t>
            </a:r>
            <a:endParaRPr lang="en-US" sz="16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877537" y="2415325"/>
            <a:ext cx="2469509" cy="51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Actual Training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85800" y="2615266"/>
            <a:ext cx="2493628" cy="124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Image Directory</a:t>
            </a:r>
          </a:p>
          <a:p>
            <a:pPr defTabSz="914400"/>
            <a:r>
              <a:rPr lang="en-US" sz="2000" kern="0" dirty="0"/>
              <a:t>WSI Level</a:t>
            </a:r>
          </a:p>
          <a:p>
            <a:pPr defTabSz="914400"/>
            <a:r>
              <a:rPr lang="en-US" sz="2000" kern="0" dirty="0"/>
              <a:t>Patch Size</a:t>
            </a:r>
            <a:endParaRPr lang="en-US" sz="1600" kern="0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22558" y="4437072"/>
          <a:ext cx="2220111" cy="108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Straight Arrow Connector 9"/>
          <p:cNvCxnSpPr>
            <a:cxnSpLocks/>
          </p:cNvCxnSpPr>
          <p:nvPr/>
        </p:nvCxnSpPr>
        <p:spPr bwMode="auto">
          <a:xfrm>
            <a:off x="1692505" y="4026012"/>
            <a:ext cx="0" cy="411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782687" y="40218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3585856" y="4432877"/>
          <a:ext cx="2220111" cy="57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4455803" y="4021817"/>
            <a:ext cx="0" cy="411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45985" y="40176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82356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Module – Phase II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96954" y="1668705"/>
          <a:ext cx="7661246" cy="74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96954" y="2477538"/>
            <a:ext cx="2493628" cy="27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Dataset directory with </a:t>
            </a:r>
            <a:r>
              <a:rPr lang="en-US" sz="2000" kern="0" dirty="0" err="1"/>
              <a:t>TFRecords</a:t>
            </a:r>
            <a:endParaRPr lang="en-US" sz="2000" kern="0" dirty="0"/>
          </a:p>
          <a:p>
            <a:pPr defTabSz="914400"/>
            <a:r>
              <a:rPr lang="en-US" sz="2000" kern="0" dirty="0"/>
              <a:t>Network</a:t>
            </a:r>
          </a:p>
          <a:p>
            <a:pPr defTabSz="914400"/>
            <a:r>
              <a:rPr lang="en-US" sz="2000" kern="0" dirty="0"/>
              <a:t>Preprocessor</a:t>
            </a:r>
          </a:p>
          <a:p>
            <a:pPr defTabSz="914400"/>
            <a:r>
              <a:rPr lang="en-US" sz="2000" kern="0" dirty="0"/>
              <a:t>Log Directory</a:t>
            </a:r>
          </a:p>
          <a:p>
            <a:pPr defTabSz="914400"/>
            <a:r>
              <a:rPr lang="en-US" sz="2000" kern="0" dirty="0"/>
              <a:t>Batch Size, No. of Classes, etc.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988691" y="2502006"/>
            <a:ext cx="2469509" cy="220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Read model for checkpoints</a:t>
            </a:r>
          </a:p>
          <a:p>
            <a:pPr defTabSz="914400"/>
            <a:r>
              <a:rPr lang="en-US" sz="2000" kern="0" dirty="0"/>
              <a:t>Generate results</a:t>
            </a:r>
          </a:p>
          <a:p>
            <a:pPr defTabSz="914400"/>
            <a:r>
              <a:rPr lang="en-US" sz="2000" kern="0" dirty="0"/>
              <a:t>Log them for viewing with </a:t>
            </a:r>
            <a:r>
              <a:rPr lang="en-US" sz="2000" kern="0" dirty="0" err="1"/>
              <a:t>TensorBoard</a:t>
            </a:r>
            <a:endParaRPr lang="en-US" sz="2000" kern="0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 bwMode="auto">
          <a:xfrm>
            <a:off x="4417030" y="2632036"/>
            <a:ext cx="0" cy="411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507212" y="262784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graphicFrame>
        <p:nvGraphicFramePr>
          <p:cNvPr id="15" name="Diagram 14"/>
          <p:cNvGraphicFramePr/>
          <p:nvPr>
            <p:extLst/>
          </p:nvPr>
        </p:nvGraphicFramePr>
        <p:xfrm>
          <a:off x="3441198" y="3103215"/>
          <a:ext cx="2220111" cy="108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5822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 Module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512198"/>
            <a:ext cx="5086350" cy="148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E6C73-57ED-4E6B-8E59-6B1D3AC0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214896"/>
            <a:ext cx="48006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2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Module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332996"/>
              </p:ext>
            </p:extLst>
          </p:nvPr>
        </p:nvGraphicFramePr>
        <p:xfrm>
          <a:off x="685800" y="2018250"/>
          <a:ext cx="7661246" cy="74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3521" y="1245764"/>
            <a:ext cx="2174846" cy="60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Present: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827083"/>
            <a:ext cx="2122415" cy="81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TF Checkpoint</a:t>
            </a:r>
          </a:p>
          <a:p>
            <a:pPr defTabSz="914400"/>
            <a:r>
              <a:rPr lang="en-US" sz="2000" kern="0" dirty="0"/>
              <a:t>WSI Image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96586" y="2851552"/>
            <a:ext cx="2839674" cy="162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Start a new thread</a:t>
            </a:r>
          </a:p>
          <a:p>
            <a:pPr defTabSz="914400"/>
            <a:r>
              <a:rPr lang="en-US" sz="2000" kern="0" dirty="0"/>
              <a:t>Generate Patches</a:t>
            </a:r>
          </a:p>
          <a:p>
            <a:pPr defTabSz="914400"/>
            <a:r>
              <a:rPr lang="en-US" sz="2000" kern="0" dirty="0"/>
              <a:t>Preprocess</a:t>
            </a:r>
          </a:p>
          <a:p>
            <a:pPr defTabSz="914400"/>
            <a:r>
              <a:rPr lang="en-US" sz="2000" kern="0" dirty="0"/>
              <a:t>Feed to model</a:t>
            </a:r>
          </a:p>
          <a:p>
            <a:pPr defTabSz="914400"/>
            <a:r>
              <a:rPr lang="en-US" sz="2000" kern="0" dirty="0"/>
              <a:t>Save output patches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877537" y="2851552"/>
            <a:ext cx="2469509" cy="60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000" kern="0" dirty="0"/>
              <a:t>Combine output patches</a:t>
            </a:r>
          </a:p>
          <a:p>
            <a:pPr defTabSz="914400"/>
            <a:r>
              <a:rPr lang="en-US" sz="2000" kern="0" dirty="0"/>
              <a:t>Save at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128241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Module - UI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8" y="1295400"/>
            <a:ext cx="6312553" cy="2011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08" y="3447874"/>
            <a:ext cx="6312553" cy="2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2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CE7D-20D1-4356-AADE-AFF299BE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Tensorboard</a:t>
            </a:r>
            <a:r>
              <a:rPr lang="en-GB" dirty="0"/>
              <a:t>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78557-6BD5-422E-BA8B-644F506F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00" y="1371600"/>
            <a:ext cx="667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6030-9FF3-4817-ABDD-035B3CA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Segmentation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D950E3A-3239-4F25-8E49-13CD83AF39AB}"/>
              </a:ext>
            </a:extLst>
          </p:cNvPr>
          <p:cNvSpPr txBox="1">
            <a:spLocks/>
          </p:cNvSpPr>
          <p:nvPr/>
        </p:nvSpPr>
        <p:spPr bwMode="auto">
          <a:xfrm>
            <a:off x="685800" y="1707160"/>
            <a:ext cx="7772400" cy="3317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Problem Discussion</a:t>
            </a:r>
          </a:p>
          <a:p>
            <a:pPr defTabSz="914400"/>
            <a:r>
              <a:rPr lang="en-US" kern="0" dirty="0"/>
              <a:t>Proposed approach</a:t>
            </a:r>
          </a:p>
          <a:p>
            <a:pPr defTabSz="914400"/>
            <a:r>
              <a:rPr lang="en-US" kern="0" dirty="0"/>
              <a:t>Dataset and Experiments</a:t>
            </a:r>
          </a:p>
          <a:p>
            <a:pPr defTabSz="914400"/>
            <a:r>
              <a:rPr lang="en-US" kern="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0278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7325"/>
            <a:ext cx="7772400" cy="4114800"/>
          </a:xfrm>
        </p:spPr>
        <p:txBody>
          <a:bodyPr/>
          <a:lstStyle/>
          <a:p>
            <a:r>
              <a:rPr lang="en-GB" dirty="0"/>
              <a:t>Segmentation ~ Patch Classification</a:t>
            </a:r>
          </a:p>
          <a:p>
            <a:pPr lvl="1"/>
            <a:r>
              <a:rPr lang="en-GB" dirty="0"/>
              <a:t>Pixel wise granularity not required for WSI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A0BDD-4B6B-43A4-8A6F-0222D4CA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81" y="2943270"/>
            <a:ext cx="1290651" cy="279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4768E-E64C-4CBF-A391-A6820886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67" y="2943271"/>
            <a:ext cx="1253208" cy="2709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810A6-B45D-4378-8911-95DA1A07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794" y="2948508"/>
            <a:ext cx="1290651" cy="279077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C8F70B3-8B0E-46CF-9013-16259BF95881}"/>
              </a:ext>
            </a:extLst>
          </p:cNvPr>
          <p:cNvSpPr/>
          <p:nvPr/>
        </p:nvSpPr>
        <p:spPr bwMode="auto">
          <a:xfrm>
            <a:off x="2692866" y="4328719"/>
            <a:ext cx="1968734" cy="858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441936-9D83-4C69-ABD7-F059F5135594}"/>
              </a:ext>
            </a:extLst>
          </p:cNvPr>
          <p:cNvSpPr/>
          <p:nvPr/>
        </p:nvSpPr>
        <p:spPr bwMode="auto">
          <a:xfrm>
            <a:off x="6126639" y="4262779"/>
            <a:ext cx="252818" cy="1517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CB103-D760-4E86-A47B-5E7C9B9BC1EF}"/>
              </a:ext>
            </a:extLst>
          </p:cNvPr>
          <p:cNvSpPr txBox="1"/>
          <p:nvPr/>
        </p:nvSpPr>
        <p:spPr>
          <a:xfrm>
            <a:off x="1073790" y="5781586"/>
            <a:ext cx="194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Whole Slide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E32F4-6675-453B-9133-E71F3B5794F7}"/>
              </a:ext>
            </a:extLst>
          </p:cNvPr>
          <p:cNvSpPr txBox="1"/>
          <p:nvPr/>
        </p:nvSpPr>
        <p:spPr>
          <a:xfrm>
            <a:off x="5216720" y="5781586"/>
            <a:ext cx="207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Segmentation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13D94-EA6D-41CE-9F7A-A201EAA48A2E}"/>
              </a:ext>
            </a:extLst>
          </p:cNvPr>
          <p:cNvSpPr txBox="1"/>
          <p:nvPr/>
        </p:nvSpPr>
        <p:spPr>
          <a:xfrm>
            <a:off x="2843878" y="3959170"/>
            <a:ext cx="16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182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7325"/>
            <a:ext cx="7772400" cy="4114800"/>
          </a:xfrm>
        </p:spPr>
        <p:txBody>
          <a:bodyPr/>
          <a:lstStyle/>
          <a:p>
            <a:r>
              <a:rPr lang="en-GB" dirty="0"/>
              <a:t>Segmentation ~ Patch Classification</a:t>
            </a:r>
          </a:p>
          <a:p>
            <a:pPr lvl="1"/>
            <a:r>
              <a:rPr lang="en-GB" dirty="0"/>
              <a:t>Pixel wise granularity not required for WSI</a:t>
            </a:r>
          </a:p>
          <a:p>
            <a:r>
              <a:rPr lang="en-GB" dirty="0"/>
              <a:t>WSI split into patches and trained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A0BDD-4B6B-43A4-8A6F-0222D4CA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2" y="3702473"/>
            <a:ext cx="902100" cy="1950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810A6-B45D-4378-8911-95DA1A07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66" y="3684540"/>
            <a:ext cx="941965" cy="20368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C8F70B3-8B0E-46CF-9013-16259BF95881}"/>
              </a:ext>
            </a:extLst>
          </p:cNvPr>
          <p:cNvSpPr/>
          <p:nvPr/>
        </p:nvSpPr>
        <p:spPr bwMode="auto">
          <a:xfrm flipV="1">
            <a:off x="2625905" y="4637007"/>
            <a:ext cx="552378" cy="659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CB103-D760-4E86-A47B-5E7C9B9BC1EF}"/>
              </a:ext>
            </a:extLst>
          </p:cNvPr>
          <p:cNvSpPr txBox="1"/>
          <p:nvPr/>
        </p:nvSpPr>
        <p:spPr>
          <a:xfrm>
            <a:off x="1073790" y="5781586"/>
            <a:ext cx="194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Whole Slide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E32F4-6675-453B-9133-E71F3B5794F7}"/>
              </a:ext>
            </a:extLst>
          </p:cNvPr>
          <p:cNvSpPr txBox="1"/>
          <p:nvPr/>
        </p:nvSpPr>
        <p:spPr>
          <a:xfrm>
            <a:off x="6588220" y="5727975"/>
            <a:ext cx="207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Segmentation Mask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5796F9-A26C-4AEE-B057-1F80A24FF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46"/>
          <a:stretch/>
        </p:blipFill>
        <p:spPr>
          <a:xfrm>
            <a:off x="3353652" y="3886108"/>
            <a:ext cx="779487" cy="780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93B392-3E5B-4FC0-A34D-77AF6DF6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54" r="50092"/>
          <a:stretch/>
        </p:blipFill>
        <p:spPr>
          <a:xfrm>
            <a:off x="5290788" y="3867424"/>
            <a:ext cx="768171" cy="769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197DF6-404F-405B-B1D9-61925866D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46" r="49816"/>
          <a:stretch/>
        </p:blipFill>
        <p:spPr>
          <a:xfrm>
            <a:off x="5290788" y="4702947"/>
            <a:ext cx="768171" cy="7886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EADE29-6BFA-470C-A328-B3F4D1F386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49"/>
          <a:stretch/>
        </p:blipFill>
        <p:spPr>
          <a:xfrm>
            <a:off x="3352336" y="4704737"/>
            <a:ext cx="780803" cy="78865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EE0D1A9D-78CF-4364-B9A9-E5BD6B4925E1}"/>
              </a:ext>
            </a:extLst>
          </p:cNvPr>
          <p:cNvSpPr/>
          <p:nvPr/>
        </p:nvSpPr>
        <p:spPr bwMode="auto">
          <a:xfrm flipV="1">
            <a:off x="4359478" y="4657227"/>
            <a:ext cx="804718" cy="4571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59E96-3E6B-4405-8575-F02F17A08640}"/>
              </a:ext>
            </a:extLst>
          </p:cNvPr>
          <p:cNvSpPr txBox="1"/>
          <p:nvPr/>
        </p:nvSpPr>
        <p:spPr>
          <a:xfrm>
            <a:off x="4264501" y="4354103"/>
            <a:ext cx="101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1688E9A-0FED-4B10-960F-B1E820A91AC2}"/>
              </a:ext>
            </a:extLst>
          </p:cNvPr>
          <p:cNvSpPr/>
          <p:nvPr/>
        </p:nvSpPr>
        <p:spPr bwMode="auto">
          <a:xfrm flipV="1">
            <a:off x="6374166" y="4638797"/>
            <a:ext cx="552378" cy="659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1929468"/>
            <a:ext cx="7772400" cy="36911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GUI Functionalities</a:t>
            </a:r>
          </a:p>
          <a:p>
            <a:pPr lvl="1"/>
            <a:r>
              <a:rPr lang="en-US" dirty="0"/>
              <a:t>Visualization Aspects</a:t>
            </a:r>
          </a:p>
          <a:p>
            <a:pPr lvl="1"/>
            <a:r>
              <a:rPr lang="en-US" dirty="0"/>
              <a:t>Training, Testing DL models</a:t>
            </a:r>
          </a:p>
          <a:p>
            <a:pPr lvl="1"/>
            <a:r>
              <a:rPr lang="en-US" dirty="0" err="1"/>
              <a:t>Tensorboard</a:t>
            </a:r>
            <a:r>
              <a:rPr lang="en-US" dirty="0"/>
              <a:t> Visualization</a:t>
            </a:r>
          </a:p>
          <a:p>
            <a:r>
              <a:rPr lang="en-US" dirty="0"/>
              <a:t>Tumor Segmentation</a:t>
            </a:r>
          </a:p>
          <a:p>
            <a:pPr lvl="1"/>
            <a:r>
              <a:rPr lang="en-US" dirty="0"/>
              <a:t>Modelling context using LSTMs</a:t>
            </a:r>
          </a:p>
          <a:p>
            <a:pPr lvl="1"/>
            <a:r>
              <a:rPr lang="en-US" dirty="0"/>
              <a:t>Problem, Approach, and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7325"/>
            <a:ext cx="7772400" cy="4114800"/>
          </a:xfrm>
        </p:spPr>
        <p:txBody>
          <a:bodyPr/>
          <a:lstStyle/>
          <a:p>
            <a:r>
              <a:rPr lang="en-GB" dirty="0"/>
              <a:t>Segmentation ~ Patch Classification</a:t>
            </a:r>
          </a:p>
          <a:p>
            <a:pPr lvl="1"/>
            <a:r>
              <a:rPr lang="en-GB" dirty="0"/>
              <a:t>Pixel wise granularity not required for WSI</a:t>
            </a:r>
          </a:p>
          <a:p>
            <a:r>
              <a:rPr lang="en-GB" dirty="0"/>
              <a:t>WSI split into patches and trained</a:t>
            </a:r>
          </a:p>
          <a:p>
            <a:r>
              <a:rPr lang="en-GB" dirty="0"/>
              <a:t>Context information lost</a:t>
            </a:r>
          </a:p>
          <a:p>
            <a:r>
              <a:rPr lang="en-GB" dirty="0"/>
              <a:t>Idea: Model context using CNNs/LSTMs</a:t>
            </a:r>
          </a:p>
          <a:p>
            <a:pPr lvl="1"/>
            <a:r>
              <a:rPr lang="en-GB" dirty="0"/>
              <a:t>Representation-Aggregation Networks (RAN)</a:t>
            </a:r>
          </a:p>
        </p:txBody>
      </p:sp>
    </p:spTree>
    <p:extLst>
      <p:ext uri="{BB962C8B-B14F-4D97-AF65-F5344CB8AC3E}">
        <p14:creationId xmlns:p14="http://schemas.microsoft.com/office/powerpoint/2010/main" val="32766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Segmentation Techniques</a:t>
            </a:r>
          </a:p>
        </p:txBody>
      </p:sp>
      <p:sp>
        <p:nvSpPr>
          <p:cNvPr id="4" name="AutoShape 2" descr="https://lh4.googleusercontent.com/IWPH_QiFcpiSSx3pcVChbvb6cBuKjjzQDT__n9PZFxVyS2C2ZgktdXwUVTNuvVSSJ6OOE_alYnTEF05fOyO6Aqb9oaOwNLPg4f_Egz82ydEHuQJbsuwLaO1PaLT3S3D0ZM_lHsazT_4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400" y="1387149"/>
            <a:ext cx="7549548" cy="38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5"/>
          <p:cNvSpPr txBox="1"/>
          <p:nvPr/>
        </p:nvSpPr>
        <p:spPr>
          <a:xfrm>
            <a:off x="1357311" y="5315596"/>
            <a:ext cx="6385725" cy="94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/>
              <a:t>A Review on Deep Learning Techniques Applied to Semantic Segmentation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600" dirty="0"/>
              <a:t> Garcia-Garcia et.al, Submitted to TPAMI, April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889A17-687B-4E89-A765-84F9A707DEA2}"/>
              </a:ext>
            </a:extLst>
          </p:cNvPr>
          <p:cNvSpPr/>
          <p:nvPr/>
        </p:nvSpPr>
        <p:spPr bwMode="auto">
          <a:xfrm>
            <a:off x="3682652" y="3582444"/>
            <a:ext cx="1553227" cy="165663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91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</a:t>
            </a:r>
          </a:p>
        </p:txBody>
      </p:sp>
      <p:pic>
        <p:nvPicPr>
          <p:cNvPr id="4" name="Shape 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3236" y="4204561"/>
            <a:ext cx="6580026" cy="166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0">
            <a:extLst>
              <a:ext uri="{FF2B5EF4-FFF2-40B4-BE49-F238E27FC236}">
                <a16:creationId xmlns:a16="http://schemas.microsoft.com/office/drawing/2014/main" id="{55698ECC-04D3-4CAD-85A7-85E9C36D4F6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474" y="1527248"/>
            <a:ext cx="7067550" cy="244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1">
            <a:extLst>
              <a:ext uri="{FF2B5EF4-FFF2-40B4-BE49-F238E27FC236}">
                <a16:creationId xmlns:a16="http://schemas.microsoft.com/office/drawing/2014/main" id="{B0663C43-9F98-4723-BBE5-0946D3CBF3B6}"/>
              </a:ext>
            </a:extLst>
          </p:cNvPr>
          <p:cNvSpPr txBox="1"/>
          <p:nvPr/>
        </p:nvSpPr>
        <p:spPr>
          <a:xfrm>
            <a:off x="506575" y="6147711"/>
            <a:ext cx="6708417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1. Scene Labelling with LSTM, Byeon et.al., CVPR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2. ReSeg, Visin et.al.  CVPR Deep Vision workshop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4342E-BB46-4ADE-97F4-A26A71550321}"/>
              </a:ext>
            </a:extLst>
          </p:cNvPr>
          <p:cNvSpPr txBox="1"/>
          <p:nvPr/>
        </p:nvSpPr>
        <p:spPr>
          <a:xfrm>
            <a:off x="350730" y="2565314"/>
            <a:ext cx="12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2D 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9C90B-4F98-451F-95E8-C2E3D7178732}"/>
              </a:ext>
            </a:extLst>
          </p:cNvPr>
          <p:cNvSpPr txBox="1"/>
          <p:nvPr/>
        </p:nvSpPr>
        <p:spPr>
          <a:xfrm>
            <a:off x="350730" y="4851560"/>
            <a:ext cx="100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</a:t>
            </a:r>
            <a:r>
              <a:rPr lang="en-GB" dirty="0" err="1"/>
              <a:t>ReSeg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125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1CA4-8AF6-4DBB-A6B1-B4534FDE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27E4C4-1863-4C88-B1F8-BAF97E88B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61" y="1572236"/>
            <a:ext cx="5357003" cy="411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F41FF9-D8E6-4387-8D64-0D09D516D8DF}"/>
              </a:ext>
            </a:extLst>
          </p:cNvPr>
          <p:cNvSpPr txBox="1">
            <a:spLocks/>
          </p:cNvSpPr>
          <p:nvPr/>
        </p:nvSpPr>
        <p:spPr bwMode="auto">
          <a:xfrm>
            <a:off x="5469622" y="1613831"/>
            <a:ext cx="3422709" cy="403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GB" sz="1800" kern="0" dirty="0"/>
              <a:t>A large region from WSI which consist of NM patches.</a:t>
            </a:r>
          </a:p>
          <a:p>
            <a:pPr defTabSz="914400"/>
            <a:r>
              <a:rPr lang="en-GB" sz="1800" kern="0" dirty="0"/>
              <a:t>A CNN (</a:t>
            </a:r>
            <a:r>
              <a:rPr lang="en-GB" sz="1800" kern="0" dirty="0" err="1"/>
              <a:t>eg</a:t>
            </a:r>
            <a:r>
              <a:rPr lang="en-GB" sz="1800" kern="0" dirty="0"/>
              <a:t>. </a:t>
            </a:r>
            <a:r>
              <a:rPr lang="en-GB" sz="1800" kern="0" dirty="0" err="1"/>
              <a:t>AlexNet</a:t>
            </a:r>
            <a:r>
              <a:rPr lang="en-GB" sz="1800" kern="0" dirty="0"/>
              <a:t>, </a:t>
            </a:r>
            <a:r>
              <a:rPr lang="en-GB" sz="1800" kern="0" dirty="0" err="1"/>
              <a:t>GoogLeNet</a:t>
            </a:r>
            <a:r>
              <a:rPr lang="en-GB" sz="1800" kern="0" dirty="0"/>
              <a:t>, etc) encodes each patch independently into high dimensional features.</a:t>
            </a:r>
          </a:p>
          <a:p>
            <a:pPr defTabSz="914400"/>
            <a:r>
              <a:rPr lang="en-GB" sz="1800" kern="0" dirty="0"/>
              <a:t>Rearranged features into 2D-grid format. </a:t>
            </a:r>
          </a:p>
          <a:p>
            <a:pPr defTabSz="914400"/>
            <a:r>
              <a:rPr lang="en-GB" sz="1800" kern="0" dirty="0"/>
              <a:t>Overlay of prediction from RANs on the input. Both light and dark patches represent different classes</a:t>
            </a:r>
          </a:p>
        </p:txBody>
      </p:sp>
    </p:spTree>
    <p:extLst>
      <p:ext uri="{BB962C8B-B14F-4D97-AF65-F5344CB8AC3E}">
        <p14:creationId xmlns:p14="http://schemas.microsoft.com/office/powerpoint/2010/main" val="375390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LSTM: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276350"/>
          </a:xfrm>
        </p:spPr>
        <p:txBody>
          <a:bodyPr/>
          <a:lstStyle/>
          <a:p>
            <a:r>
              <a:rPr lang="en-IN" dirty="0"/>
              <a:t>Standard RNNs are 1-dimensional, thus unsuitable for 2D data (images)</a:t>
            </a:r>
          </a:p>
          <a:p>
            <a:endParaRPr lang="en-IN" dirty="0"/>
          </a:p>
          <a:p>
            <a:endParaRPr lang="en-GB" dirty="0"/>
          </a:p>
        </p:txBody>
      </p:sp>
      <p:pic>
        <p:nvPicPr>
          <p:cNvPr id="4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750" y="3237375"/>
            <a:ext cx="3338074" cy="15969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9"/>
          <p:cNvSpPr txBox="1"/>
          <p:nvPr/>
        </p:nvSpPr>
        <p:spPr>
          <a:xfrm>
            <a:off x="1563948" y="5602848"/>
            <a:ext cx="6268776" cy="789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Multi-Dimensional RNNs: Graves, Fernandez, Schmidhuber, 2007</a:t>
            </a:r>
          </a:p>
        </p:txBody>
      </p:sp>
      <p:pic>
        <p:nvPicPr>
          <p:cNvPr id="6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4" y="3324457"/>
            <a:ext cx="2235824" cy="150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375" y="3077699"/>
            <a:ext cx="2810874" cy="1916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629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LSTM: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2145DD-9B05-4F08-98D4-AB4D2D18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5148568" cy="43668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7EA403-EB48-47B3-B2F8-D77E1DF2FC11}"/>
              </a:ext>
            </a:extLst>
          </p:cNvPr>
          <p:cNvGrpSpPr/>
          <p:nvPr/>
        </p:nvGrpSpPr>
        <p:grpSpPr>
          <a:xfrm>
            <a:off x="5914239" y="1295400"/>
            <a:ext cx="2988578" cy="4031610"/>
            <a:chOff x="5914239" y="1295400"/>
            <a:chExt cx="2988578" cy="4031610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D08F4624-0318-4EC9-A3EA-ECC08418B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14239" y="1295400"/>
              <a:ext cx="2988578" cy="403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457200" indent="-4572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defTabSz="914400"/>
              <a:r>
                <a:rPr lang="en-GB" sz="1800" kern="0" dirty="0"/>
                <a:t>Hidden states {</a:t>
              </a:r>
              <a:r>
                <a:rPr lang="en-GB" sz="1800" kern="0" dirty="0" err="1"/>
                <a:t>h^x</a:t>
              </a:r>
              <a:r>
                <a:rPr lang="en-GB" sz="1800" kern="0" dirty="0"/>
                <a:t>_{t-1}, cell states {</a:t>
              </a:r>
              <a:r>
                <a:rPr lang="en-GB" sz="1800" kern="0" dirty="0" err="1"/>
                <a:t>c^x</a:t>
              </a:r>
              <a:r>
                <a:rPr lang="en-GB" sz="1800" kern="0" dirty="0"/>
                <a:t>_{t-1} are used for prediction at (</a:t>
              </a:r>
              <a:r>
                <a:rPr lang="en-GB" sz="1800" kern="0" dirty="0" err="1"/>
                <a:t>i,j</a:t>
              </a:r>
              <a:r>
                <a:rPr lang="en-GB" sz="1800" kern="0" dirty="0"/>
                <a:t>) by LSTM-1.</a:t>
              </a:r>
            </a:p>
            <a:p>
              <a:pPr defTabSz="914400"/>
              <a:r>
                <a:rPr lang="en-GB" sz="1800" kern="0" dirty="0"/>
                <a:t>Similarly, outputs from LSTM-{1,2,3,4} denoted by blue, pink, yellow and green are averaged for prediction at each cell (</a:t>
              </a:r>
              <a:r>
                <a:rPr lang="en-GB" sz="1800" kern="0" dirty="0" err="1"/>
                <a:t>i,j</a:t>
              </a:r>
              <a:r>
                <a:rPr lang="en-GB" sz="1800" kern="0" dirty="0"/>
                <a:t>) by using context from adjacent patches.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83A916-DB7A-4AFE-82D4-3B913CC9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82143" y="1366182"/>
              <a:ext cx="96202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CBDAFD-6164-45A3-B3EC-384D6E501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08528" y="1632882"/>
              <a:ext cx="962025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23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739"/>
            <a:ext cx="7772400" cy="1066800"/>
          </a:xfrm>
        </p:spPr>
        <p:txBody>
          <a:bodyPr/>
          <a:lstStyle/>
          <a:p>
            <a:r>
              <a:rPr lang="en-GB" dirty="0"/>
              <a:t>Dataset I – </a:t>
            </a:r>
            <a:r>
              <a:rPr lang="en-GB" dirty="0" err="1"/>
              <a:t>Camelyon</a:t>
            </a:r>
            <a:br>
              <a:rPr lang="en-GB" dirty="0"/>
            </a:br>
            <a:r>
              <a:rPr lang="en-GB" dirty="0"/>
              <a:t>(for </a:t>
            </a:r>
            <a:r>
              <a:rPr lang="en-GB" dirty="0" err="1"/>
              <a:t>Alexnet</a:t>
            </a:r>
            <a:r>
              <a:rPr lang="en-GB" dirty="0"/>
              <a:t> pre-training)</a:t>
            </a:r>
          </a:p>
        </p:txBody>
      </p:sp>
      <p:grpSp>
        <p:nvGrpSpPr>
          <p:cNvPr id="3" name="Group 2"/>
          <p:cNvGrpSpPr/>
          <p:nvPr/>
        </p:nvGrpSpPr>
        <p:grpSpPr>
          <a:xfrm rot="16200000">
            <a:off x="1603953" y="1602351"/>
            <a:ext cx="1842296" cy="3678602"/>
            <a:chOff x="1155602" y="1516311"/>
            <a:chExt cx="1842296" cy="36786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680" y="1516311"/>
              <a:ext cx="921404" cy="9214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602" y="2437715"/>
              <a:ext cx="917191" cy="9171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1162" y="1516311"/>
              <a:ext cx="915786" cy="9157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0459" y="2437715"/>
              <a:ext cx="917191" cy="9171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3971" y="3359119"/>
              <a:ext cx="917191" cy="91719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9303" y="3353501"/>
              <a:ext cx="918595" cy="91859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972" y="4286091"/>
              <a:ext cx="908822" cy="90882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72793" y="4269287"/>
              <a:ext cx="918595" cy="91859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 rot="16200000">
            <a:off x="5970526" y="1585315"/>
            <a:ext cx="1841404" cy="3708006"/>
            <a:chOff x="6008626" y="1503016"/>
            <a:chExt cx="1841404" cy="3708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14906" y="1513494"/>
              <a:ext cx="918603" cy="91860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0949" y="1503016"/>
              <a:ext cx="929081" cy="92908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08626" y="2442575"/>
              <a:ext cx="918603" cy="91860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14658" y="2432097"/>
              <a:ext cx="929081" cy="92908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14906" y="3370637"/>
              <a:ext cx="918603" cy="91860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20949" y="3363310"/>
              <a:ext cx="929081" cy="91230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08626" y="4298699"/>
              <a:ext cx="912323" cy="91232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20949" y="4265832"/>
              <a:ext cx="929081" cy="929081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20225" y="2013271"/>
            <a:ext cx="264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Non-</a:t>
            </a:r>
            <a:r>
              <a:rPr lang="en-IN" sz="2400" dirty="0" err="1"/>
              <a:t>Tumor</a:t>
            </a:r>
            <a:r>
              <a:rPr lang="en-IN" sz="2400" dirty="0"/>
              <a:t> Patches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02876" y="2013269"/>
            <a:ext cx="202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Tumor</a:t>
            </a:r>
            <a:r>
              <a:rPr lang="en-IN" sz="2400" dirty="0"/>
              <a:t> Patches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85800" y="4794571"/>
            <a:ext cx="8157622" cy="1276350"/>
          </a:xfrm>
        </p:spPr>
        <p:txBody>
          <a:bodyPr/>
          <a:lstStyle/>
          <a:p>
            <a:r>
              <a:rPr lang="en-IN" dirty="0" err="1"/>
              <a:t>Tumor</a:t>
            </a:r>
            <a:r>
              <a:rPr lang="en-IN" dirty="0"/>
              <a:t>: 123k patches, Non-</a:t>
            </a:r>
            <a:r>
              <a:rPr lang="en-IN" dirty="0" err="1"/>
              <a:t>Tumor</a:t>
            </a:r>
            <a:r>
              <a:rPr lang="en-IN" dirty="0"/>
              <a:t>: 143k</a:t>
            </a:r>
          </a:p>
          <a:p>
            <a:r>
              <a:rPr lang="en-IN" dirty="0"/>
              <a:t>Training: 188k, Validation: 79k (</a:t>
            </a:r>
            <a:r>
              <a:rPr lang="en-IN" sz="2400" dirty="0"/>
              <a:t>80-20 WSI split</a:t>
            </a:r>
            <a:r>
              <a:rPr lang="en-IN" dirty="0"/>
              <a:t>)</a:t>
            </a:r>
            <a:endParaRPr lang="en-IN" sz="2000" dirty="0"/>
          </a:p>
          <a:p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18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B380-C707-4948-B150-AA459D75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II – </a:t>
            </a:r>
            <a:r>
              <a:rPr lang="en-GB" dirty="0" err="1"/>
              <a:t>Camelyon</a:t>
            </a:r>
            <a:br>
              <a:rPr lang="en-GB" dirty="0"/>
            </a:br>
            <a:r>
              <a:rPr lang="en-GB" dirty="0"/>
              <a:t>(patches along with context)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3BBA-782C-4314-9D50-38021AC5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6379"/>
            <a:ext cx="7772400" cy="1774443"/>
          </a:xfrm>
        </p:spPr>
        <p:txBody>
          <a:bodyPr/>
          <a:lstStyle/>
          <a:p>
            <a:r>
              <a:rPr lang="en-GB" sz="2400" dirty="0"/>
              <a:t>Features: FC6 features for a context patch of size 8*8</a:t>
            </a:r>
          </a:p>
          <a:p>
            <a:r>
              <a:rPr lang="en-GB" sz="2400" dirty="0"/>
              <a:t>Each FC6 features corresponds to 224*224</a:t>
            </a:r>
          </a:p>
          <a:p>
            <a:r>
              <a:rPr lang="en-GB" sz="2400" dirty="0"/>
              <a:t>Thus, looking at images of size 1792*1792  (224*8) at 40x resolution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C39F6-A063-4E74-BCCD-F5EF2E2E644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88021"/>
          <a:stretch/>
        </p:blipFill>
        <p:spPr>
          <a:xfrm>
            <a:off x="1273542" y="3799878"/>
            <a:ext cx="458233" cy="19257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0ABF347-F352-47F4-A6FB-616FDB66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78" y="3916592"/>
            <a:ext cx="2743456" cy="165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FECCDE72-2A36-43CE-B2FD-47C151258E33}"/>
              </a:ext>
            </a:extLst>
          </p:cNvPr>
          <p:cNvSpPr txBox="1">
            <a:spLocks/>
          </p:cNvSpPr>
          <p:nvPr/>
        </p:nvSpPr>
        <p:spPr bwMode="auto">
          <a:xfrm>
            <a:off x="5443756" y="4280314"/>
            <a:ext cx="2928457" cy="9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GB" sz="2400" kern="0" dirty="0"/>
              <a:t>Training: ~190k</a:t>
            </a:r>
          </a:p>
          <a:p>
            <a:pPr defTabSz="914400"/>
            <a:r>
              <a:rPr lang="en-GB" sz="2400" kern="0" dirty="0"/>
              <a:t>Validation: 99k</a:t>
            </a:r>
          </a:p>
        </p:txBody>
      </p:sp>
    </p:spTree>
    <p:extLst>
      <p:ext uri="{BB962C8B-B14F-4D97-AF65-F5344CB8AC3E}">
        <p14:creationId xmlns:p14="http://schemas.microsoft.com/office/powerpoint/2010/main" val="158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B86C-1B05-4C76-8B2C-EBBD78D0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A6F37-AAB0-4AF7-AACB-4E47ABBE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9045"/>
            <a:ext cx="7772400" cy="4114800"/>
          </a:xfrm>
        </p:spPr>
        <p:txBody>
          <a:bodyPr/>
          <a:lstStyle/>
          <a:p>
            <a:r>
              <a:rPr lang="en-GB" dirty="0"/>
              <a:t>Makes training inefficient, networks start classifying majority patches as non-</a:t>
            </a:r>
            <a:r>
              <a:rPr lang="en-GB" dirty="0" err="1"/>
              <a:t>tumor</a:t>
            </a:r>
            <a:endParaRPr lang="en-GB" dirty="0"/>
          </a:p>
          <a:p>
            <a:r>
              <a:rPr lang="en-GB" dirty="0"/>
              <a:t>For larger context patches:</a:t>
            </a:r>
          </a:p>
          <a:p>
            <a:pPr lvl="1"/>
            <a:r>
              <a:rPr lang="en-GB" dirty="0"/>
              <a:t>Only 10% contain at least 1 smaller </a:t>
            </a:r>
            <a:r>
              <a:rPr lang="en-GB" dirty="0" err="1"/>
              <a:t>tumor</a:t>
            </a:r>
            <a:r>
              <a:rPr lang="en-GB" dirty="0"/>
              <a:t> patch</a:t>
            </a:r>
          </a:p>
          <a:p>
            <a:pPr lvl="1"/>
            <a:r>
              <a:rPr lang="en-GB" dirty="0"/>
              <a:t>Only 6% tumorous when calculated on the small patches level</a:t>
            </a:r>
          </a:p>
        </p:txBody>
      </p:sp>
    </p:spTree>
    <p:extLst>
      <p:ext uri="{BB962C8B-B14F-4D97-AF65-F5344CB8AC3E}">
        <p14:creationId xmlns:p14="http://schemas.microsoft.com/office/powerpoint/2010/main" val="1703933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ADC47-38BD-4F01-8CE4-AAC0064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Data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C6665-E394-4013-9051-D0FF6FC2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3603"/>
            <a:ext cx="7772400" cy="2378279"/>
          </a:xfrm>
        </p:spPr>
        <p:txBody>
          <a:bodyPr/>
          <a:lstStyle/>
          <a:p>
            <a:r>
              <a:rPr lang="en-GB" dirty="0"/>
              <a:t>Resampling Data:</a:t>
            </a:r>
          </a:p>
          <a:p>
            <a:pPr lvl="1"/>
            <a:r>
              <a:rPr lang="en-GB" dirty="0"/>
              <a:t>Training only on 28k large context patches</a:t>
            </a:r>
          </a:p>
          <a:p>
            <a:pPr lvl="1"/>
            <a:r>
              <a:rPr lang="en-GB" dirty="0"/>
              <a:t>With equal number of </a:t>
            </a:r>
            <a:r>
              <a:rPr lang="en-GB" dirty="0" err="1"/>
              <a:t>tumor</a:t>
            </a:r>
            <a:r>
              <a:rPr lang="en-GB" dirty="0"/>
              <a:t>, and non-</a:t>
            </a:r>
            <a:r>
              <a:rPr lang="en-GB" dirty="0" err="1"/>
              <a:t>tumor</a:t>
            </a:r>
            <a:r>
              <a:rPr lang="en-GB" dirty="0"/>
              <a:t> small patches</a:t>
            </a:r>
          </a:p>
        </p:txBody>
      </p:sp>
    </p:spTree>
    <p:extLst>
      <p:ext uri="{BB962C8B-B14F-4D97-AF65-F5344CB8AC3E}">
        <p14:creationId xmlns:p14="http://schemas.microsoft.com/office/powerpoint/2010/main" val="330229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4939"/>
            <a:ext cx="7772400" cy="3200400"/>
          </a:xfrm>
        </p:spPr>
        <p:txBody>
          <a:bodyPr/>
          <a:lstStyle/>
          <a:p>
            <a:r>
              <a:rPr lang="en-US" dirty="0"/>
              <a:t>Loading WSIs of various formats: TIF, JP2, NDPI + OpenSlide supported formats</a:t>
            </a:r>
          </a:p>
          <a:p>
            <a:r>
              <a:rPr lang="en-US" dirty="0"/>
              <a:t>Pan, Zoom, Random seek functionality</a:t>
            </a:r>
          </a:p>
          <a:p>
            <a:r>
              <a:rPr lang="en-US" dirty="0"/>
              <a:t>Simultaneous overlay of various types</a:t>
            </a:r>
          </a:p>
          <a:p>
            <a:pPr lvl="1"/>
            <a:r>
              <a:rPr lang="en-US" dirty="0"/>
              <a:t>Heatmap, Segmentation Mask, Nuclei Positions, Tumor Regions, etc.</a:t>
            </a:r>
          </a:p>
        </p:txBody>
      </p:sp>
    </p:spTree>
    <p:extLst>
      <p:ext uri="{BB962C8B-B14F-4D97-AF65-F5344CB8AC3E}">
        <p14:creationId xmlns:p14="http://schemas.microsoft.com/office/powerpoint/2010/main" val="187620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0A04-A807-40A6-948E-287547B6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Results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8CA08A4-6DAC-486B-BE30-01025C44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478" y="1316335"/>
            <a:ext cx="3072008" cy="4463680"/>
          </a:xfrm>
        </p:spPr>
        <p:txBody>
          <a:bodyPr/>
          <a:lstStyle/>
          <a:p>
            <a:r>
              <a:rPr lang="en-GB" sz="2000" dirty="0"/>
              <a:t>Visual comparison of approaches along with ground truth </a:t>
            </a:r>
          </a:p>
          <a:p>
            <a:r>
              <a:rPr lang="en-GB" sz="2000" dirty="0"/>
              <a:t>Green </a:t>
            </a:r>
            <a:r>
              <a:rPr lang="en-GB" sz="2000" dirty="0" err="1"/>
              <a:t>color</a:t>
            </a:r>
            <a:r>
              <a:rPr lang="en-GB" sz="2000" dirty="0"/>
              <a:t> indicates the boundaries of a continuous </a:t>
            </a:r>
            <a:r>
              <a:rPr lang="en-GB" sz="2000" dirty="0" err="1"/>
              <a:t>tumor</a:t>
            </a:r>
            <a:r>
              <a:rPr lang="en-GB" sz="2000" dirty="0"/>
              <a:t> region.</a:t>
            </a:r>
          </a:p>
          <a:p>
            <a:r>
              <a:rPr lang="en-GB" sz="2000" dirty="0" err="1"/>
              <a:t>AlexNet</a:t>
            </a:r>
            <a:r>
              <a:rPr lang="en-GB" sz="2000" dirty="0"/>
              <a:t> outputs several discontinuous blobs, which is considerably improved by RANs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E3FDF-2969-4648-B10A-41F90449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1" y="1316335"/>
            <a:ext cx="5385733" cy="42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5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0A04-A807-40A6-948E-287547B6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6205C-4D68-47CF-B1D4-4061A42D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1" y="1469979"/>
            <a:ext cx="7592037" cy="30056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E0BE61-70EB-4B36-B8B7-8311D95D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60752"/>
            <a:ext cx="7772400" cy="784371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Precision-Recall and F1-score curves of different experiments of RAN-CNN along with </a:t>
            </a:r>
            <a:r>
              <a:rPr lang="en-GB" sz="2000" dirty="0" err="1"/>
              <a:t>AlexNet</a:t>
            </a:r>
            <a:r>
              <a:rPr lang="en-GB" sz="2000" dirty="0"/>
              <a:t> and RAN-LSTM.</a:t>
            </a:r>
          </a:p>
        </p:txBody>
      </p:sp>
    </p:spTree>
    <p:extLst>
      <p:ext uri="{BB962C8B-B14F-4D97-AF65-F5344CB8AC3E}">
        <p14:creationId xmlns:p14="http://schemas.microsoft.com/office/powerpoint/2010/main" val="3393886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0A04-A807-40A6-948E-287547B6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ABC1A-33C7-4EEA-A4B9-4F6E91D5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10966"/>
            <a:ext cx="6724650" cy="29622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BDBFF3-2573-477A-923F-D18FB1D2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77" y="4756559"/>
            <a:ext cx="7772400" cy="1002484"/>
          </a:xfrm>
        </p:spPr>
        <p:txBody>
          <a:bodyPr/>
          <a:lstStyle/>
          <a:p>
            <a:r>
              <a:rPr lang="en-GB" sz="2000" dirty="0"/>
              <a:t>RANs significantly outperform traditional CNN approach</a:t>
            </a:r>
          </a:p>
          <a:p>
            <a:r>
              <a:rPr lang="en-GB" sz="2000" dirty="0"/>
              <a:t>RAN-LSTM-2L achieves the best F1-score of 0.83</a:t>
            </a:r>
          </a:p>
        </p:txBody>
      </p:sp>
    </p:spTree>
    <p:extLst>
      <p:ext uri="{BB962C8B-B14F-4D97-AF65-F5344CB8AC3E}">
        <p14:creationId xmlns:p14="http://schemas.microsoft.com/office/powerpoint/2010/main" val="4101607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9386-8797-4105-8118-05DEF8F9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4570"/>
            <a:ext cx="7772400" cy="1066800"/>
          </a:xfrm>
        </p:spPr>
        <p:txBody>
          <a:bodyPr/>
          <a:lstStyle/>
          <a:p>
            <a:r>
              <a:rPr lang="en-GB" dirty="0"/>
              <a:t>Thank you !! 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361E483-2ADE-4C51-929E-FD6B799A0514}"/>
              </a:ext>
            </a:extLst>
          </p:cNvPr>
          <p:cNvSpPr/>
          <p:nvPr/>
        </p:nvSpPr>
        <p:spPr bwMode="auto">
          <a:xfrm>
            <a:off x="6233020" y="2683078"/>
            <a:ext cx="511729" cy="469783"/>
          </a:xfrm>
          <a:prstGeom prst="smileyF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Visualisation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7C861-C4AE-4588-836D-398E6A3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59" y="1344541"/>
            <a:ext cx="6717082" cy="41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BB334-47AC-406B-91D5-C5C0F685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8" y="1344541"/>
            <a:ext cx="6739023" cy="415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Segmentation Mask</a:t>
            </a:r>
          </a:p>
        </p:txBody>
      </p:sp>
    </p:spTree>
    <p:extLst>
      <p:ext uri="{BB962C8B-B14F-4D97-AF65-F5344CB8AC3E}">
        <p14:creationId xmlns:p14="http://schemas.microsoft.com/office/powerpoint/2010/main" val="82346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16205-C5B3-48DC-A6FC-2CC04ADC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8" y="1344542"/>
            <a:ext cx="6739023" cy="415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</a:t>
            </a:r>
            <a:r>
              <a:rPr lang="en-GB" dirty="0" err="1"/>
              <a:t>Tumor</a:t>
            </a:r>
            <a:r>
              <a:rPr lang="en-GB" dirty="0"/>
              <a:t> Region</a:t>
            </a:r>
          </a:p>
        </p:txBody>
      </p:sp>
    </p:spTree>
    <p:extLst>
      <p:ext uri="{BB962C8B-B14F-4D97-AF65-F5344CB8AC3E}">
        <p14:creationId xmlns:p14="http://schemas.microsoft.com/office/powerpoint/2010/main" val="4743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E72B2-CDC1-489D-B9DF-32370A72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8" y="1344543"/>
            <a:ext cx="6739023" cy="415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Heatmap</a:t>
            </a:r>
          </a:p>
        </p:txBody>
      </p:sp>
    </p:spTree>
    <p:extLst>
      <p:ext uri="{BB962C8B-B14F-4D97-AF65-F5344CB8AC3E}">
        <p14:creationId xmlns:p14="http://schemas.microsoft.com/office/powerpoint/2010/main" val="259712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2BA6F-238D-4B3C-A2DB-ABB5CC82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8" y="1344544"/>
            <a:ext cx="6739023" cy="415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All at Once</a:t>
            </a:r>
          </a:p>
        </p:txBody>
      </p:sp>
    </p:spTree>
    <p:extLst>
      <p:ext uri="{BB962C8B-B14F-4D97-AF65-F5344CB8AC3E}">
        <p14:creationId xmlns:p14="http://schemas.microsoft.com/office/powerpoint/2010/main" val="124429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36EB-7100-46CC-A6BF-CB379B5C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8" y="1344545"/>
            <a:ext cx="6739023" cy="415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04ED-F84F-424C-9A88-86A7286B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Interface- Nuclei Position</a:t>
            </a:r>
          </a:p>
        </p:txBody>
      </p:sp>
    </p:spTree>
    <p:extLst>
      <p:ext uri="{BB962C8B-B14F-4D97-AF65-F5344CB8AC3E}">
        <p14:creationId xmlns:p14="http://schemas.microsoft.com/office/powerpoint/2010/main" val="414358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emplate_uni_of_warwick_ruby re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786</Words>
  <Application>Microsoft Office PowerPoint</Application>
  <PresentationFormat>On-screen Show (4:3)</PresentationFormat>
  <Paragraphs>151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Times New Roman</vt:lpstr>
      <vt:lpstr>Wingdings</vt:lpstr>
      <vt:lpstr>Office Theme</vt:lpstr>
      <vt:lpstr>2_template_uni_of_warwick_ruby red</vt:lpstr>
      <vt:lpstr>PowerPoint Presentation</vt:lpstr>
      <vt:lpstr>Outline</vt:lpstr>
      <vt:lpstr>Visualization Aspects</vt:lpstr>
      <vt:lpstr>Interface- Visualisation Tab</vt:lpstr>
      <vt:lpstr>Interface- Segmentation Mask</vt:lpstr>
      <vt:lpstr>Interface- Tumor Region</vt:lpstr>
      <vt:lpstr>Interface- Heatmap</vt:lpstr>
      <vt:lpstr>Interface- All at Once</vt:lpstr>
      <vt:lpstr>Interface- Nuclei Position</vt:lpstr>
      <vt:lpstr>Interface- Training tab</vt:lpstr>
      <vt:lpstr>Training Module – Phase I</vt:lpstr>
      <vt:lpstr>Training Module – Phase II</vt:lpstr>
      <vt:lpstr>Train Module</vt:lpstr>
      <vt:lpstr>Test Module</vt:lpstr>
      <vt:lpstr>Test Module - UI</vt:lpstr>
      <vt:lpstr>Tensorboard Visualization</vt:lpstr>
      <vt:lpstr>Segmentation</vt:lpstr>
      <vt:lpstr>Problem</vt:lpstr>
      <vt:lpstr>Problem</vt:lpstr>
      <vt:lpstr>Problem</vt:lpstr>
      <vt:lpstr>Segmentation Techniques</vt:lpstr>
      <vt:lpstr>Related Work</vt:lpstr>
      <vt:lpstr>Proposed Model</vt:lpstr>
      <vt:lpstr>2D LSTM: Overview</vt:lpstr>
      <vt:lpstr>2D LSTM: Overview</vt:lpstr>
      <vt:lpstr>Dataset I – Camelyon (for Alexnet pre-training)</vt:lpstr>
      <vt:lpstr>Dataset II – Camelyon (patches along with context)</vt:lpstr>
      <vt:lpstr>Data Imbalance</vt:lpstr>
      <vt:lpstr>Addressing Data Imbalance</vt:lpstr>
      <vt:lpstr>Visual Results</vt:lpstr>
      <vt:lpstr>Quantitative Results</vt:lpstr>
      <vt:lpstr>Quantitative Results</vt:lpstr>
      <vt:lpstr>Thank you !! </vt:lpstr>
    </vt:vector>
  </TitlesOfParts>
  <Manager/>
  <Company>NMR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 Lab</dc:title>
  <dc:subject/>
  <dc:creator>Nasir</dc:creator>
  <cp:keywords/>
  <dc:description/>
  <cp:lastModifiedBy>abhinav</cp:lastModifiedBy>
  <cp:revision>287</cp:revision>
  <cp:lastPrinted>2016-07-19T08:03:24Z</cp:lastPrinted>
  <dcterms:created xsi:type="dcterms:W3CDTF">2016-02-11T06:35:56Z</dcterms:created>
  <dcterms:modified xsi:type="dcterms:W3CDTF">2017-07-14T15:06:15Z</dcterms:modified>
  <cp:category/>
</cp:coreProperties>
</file>